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60" r:id="rId4"/>
    <p:sldId id="259" r:id="rId5"/>
    <p:sldId id="289" r:id="rId6"/>
    <p:sldId id="290" r:id="rId7"/>
    <p:sldId id="291" r:id="rId8"/>
    <p:sldId id="292" r:id="rId9"/>
    <p:sldId id="293" r:id="rId10"/>
    <p:sldId id="261" r:id="rId11"/>
    <p:sldId id="262" r:id="rId12"/>
    <p:sldId id="272" r:id="rId13"/>
    <p:sldId id="273" r:id="rId14"/>
    <p:sldId id="274" r:id="rId15"/>
    <p:sldId id="275" r:id="rId16"/>
    <p:sldId id="280" r:id="rId17"/>
    <p:sldId id="288" r:id="rId18"/>
    <p:sldId id="281" r:id="rId19"/>
    <p:sldId id="282" r:id="rId20"/>
    <p:sldId id="283" r:id="rId21"/>
    <p:sldId id="284" r:id="rId22"/>
    <p:sldId id="285" r:id="rId23"/>
    <p:sldId id="286" r:id="rId24"/>
    <p:sldId id="263" r:id="rId25"/>
    <p:sldId id="264" r:id="rId26"/>
    <p:sldId id="303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4" r:id="rId35"/>
    <p:sldId id="313" r:id="rId36"/>
    <p:sldId id="315" r:id="rId37"/>
    <p:sldId id="316" r:id="rId38"/>
    <p:sldId id="317" r:id="rId39"/>
    <p:sldId id="265" r:id="rId40"/>
    <p:sldId id="266" r:id="rId41"/>
    <p:sldId id="294" r:id="rId42"/>
    <p:sldId id="295" r:id="rId43"/>
    <p:sldId id="296" r:id="rId44"/>
    <p:sldId id="269" r:id="rId45"/>
    <p:sldId id="268" r:id="rId46"/>
    <p:sldId id="297" r:id="rId47"/>
    <p:sldId id="298" r:id="rId48"/>
    <p:sldId id="299" r:id="rId49"/>
    <p:sldId id="300" r:id="rId50"/>
    <p:sldId id="270" r:id="rId51"/>
    <p:sldId id="271" r:id="rId52"/>
    <p:sldId id="301" r:id="rId53"/>
    <p:sldId id="302" r:id="rId54"/>
    <p:sldId id="318" r:id="rId55"/>
    <p:sldId id="319" r:id="rId56"/>
  </p:sldIdLst>
  <p:sldSz cx="12192000" cy="6858000"/>
  <p:notesSz cx="6858000" cy="9144000"/>
  <p:embeddedFontLst>
    <p:embeddedFont>
      <p:font typeface="맑은 고딕" panose="020B0503020000020004" pitchFamily="34" charset="-127"/>
      <p:regular r:id="rId58"/>
      <p:bold r:id="rId59"/>
    </p:embeddedFont>
    <p:embeddedFont>
      <p:font typeface="Angsana New" panose="02020603050405020304" pitchFamily="18" charset="-34"/>
      <p:regular r:id="rId60"/>
      <p:bold r:id="rId61"/>
      <p:italic r:id="rId62"/>
      <p:boldItalic r:id="rId63"/>
    </p:embeddedFont>
    <p:embeddedFont>
      <p:font typeface="Pretendard" panose="02000503000000020004" pitchFamily="2" charset="-127"/>
      <p:regular r:id="rId64"/>
      <p:bold r:id="rId65"/>
    </p:embeddedFont>
    <p:embeddedFont>
      <p:font typeface="Pretendard Light" panose="02000403000000020004" pitchFamily="2" charset="-127"/>
      <p:regular r:id="rId66"/>
    </p:embeddedFont>
    <p:embeddedFont>
      <p:font typeface="Pretendard Medium" panose="02000503000000020004" pitchFamily="2" charset="-127"/>
      <p:regular r:id="rId67"/>
    </p:embeddedFont>
    <p:embeddedFont>
      <p:font typeface="Pretendard SemiBold" panose="02000503000000020004" pitchFamily="2" charset="-127"/>
      <p:regular r:id="rId68"/>
      <p:bold r:id="rId69"/>
    </p:embeddedFont>
    <p:embeddedFont>
      <p:font typeface="Shrikhand" panose="02000000000000000000" pitchFamily="2" charset="0"/>
      <p:regular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808496F3-C689-9443-8223-44C3E20780B3}">
          <p14:sldIdLst>
            <p14:sldId id="257"/>
          </p14:sldIdLst>
        </p14:section>
        <p14:section name="목차" id="{3E1643BB-0C9B-9E49-8B8B-7DA745CA74DB}">
          <p14:sldIdLst>
            <p14:sldId id="258"/>
          </p14:sldIdLst>
        </p14:section>
        <p14:section name="1. 프로젝트 개요" id="{6BD9248B-A51E-B541-B197-741C9C8BA3AE}">
          <p14:sldIdLst>
            <p14:sldId id="260"/>
            <p14:sldId id="259"/>
            <p14:sldId id="289"/>
            <p14:sldId id="290"/>
            <p14:sldId id="291"/>
            <p14:sldId id="292"/>
            <p14:sldId id="293"/>
          </p14:sldIdLst>
        </p14:section>
        <p14:section name="2. 게임 'SUMMONER'" id="{C37EC0A4-F8AE-514D-AE49-A387AD83927A}">
          <p14:sldIdLst>
            <p14:sldId id="261"/>
            <p14:sldId id="262"/>
            <p14:sldId id="272"/>
            <p14:sldId id="273"/>
            <p14:sldId id="274"/>
            <p14:sldId id="275"/>
            <p14:sldId id="280"/>
            <p14:sldId id="288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3. 프로젝트 수행 방법" id="{8184AFB1-B997-B244-8270-130B7D022998}">
          <p14:sldIdLst>
            <p14:sldId id="263"/>
            <p14:sldId id="264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4"/>
            <p14:sldId id="313"/>
            <p14:sldId id="315"/>
            <p14:sldId id="316"/>
            <p14:sldId id="317"/>
          </p14:sldIdLst>
        </p14:section>
        <p14:section name="4. 프로젝트의 파트 및 수행 조직원" id="{68C6AA07-06DD-0842-9601-A7251C664871}">
          <p14:sldIdLst>
            <p14:sldId id="265"/>
            <p14:sldId id="266"/>
            <p14:sldId id="294"/>
            <p14:sldId id="295"/>
            <p14:sldId id="296"/>
          </p14:sldIdLst>
        </p14:section>
        <p14:section name="5. 프로젝트 일정" id="{6E3DDFE8-E219-284B-BF1C-9F8E08E8D93F}">
          <p14:sldIdLst>
            <p14:sldId id="269"/>
            <p14:sldId id="268"/>
            <p14:sldId id="297"/>
            <p14:sldId id="298"/>
            <p14:sldId id="299"/>
            <p14:sldId id="300"/>
          </p14:sldIdLst>
        </p14:section>
        <p14:section name="6. 리스크 관리 및 현재 진행 상황 보고" id="{30B87927-917A-6042-8E23-D20CF27FFD74}">
          <p14:sldIdLst>
            <p14:sldId id="270"/>
            <p14:sldId id="271"/>
            <p14:sldId id="301"/>
            <p14:sldId id="302"/>
          </p14:sldIdLst>
        </p14:section>
        <p14:section name="마침" id="{9BD20076-93B9-9043-8521-8F886F7B2742}">
          <p14:sldIdLst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7AD"/>
    <a:srgbClr val="708C69"/>
    <a:srgbClr val="895159"/>
    <a:srgbClr val="C6AF98"/>
    <a:srgbClr val="013C59"/>
    <a:srgbClr val="818588"/>
    <a:srgbClr val="E7E5EF"/>
    <a:srgbClr val="F3A258"/>
    <a:srgbClr val="FDECDE"/>
    <a:srgbClr val="AF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9"/>
    <p:restoredTop sz="91053"/>
  </p:normalViewPr>
  <p:slideViewPr>
    <p:cSldViewPr snapToGrid="0">
      <p:cViewPr varScale="1">
        <p:scale>
          <a:sx n="109" d="100"/>
          <a:sy n="109" d="100"/>
        </p:scale>
        <p:origin x="8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explosion val="2"/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B70-544D-BD91-EFB85F40AAC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70-544D-BD91-EFB85F40AACE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B70-544D-BD91-EFB85F40AACE}"/>
              </c:ext>
            </c:extLst>
          </c:dPt>
          <c:dLbls>
            <c:delete val="1"/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70-544D-BD91-EFB85F40AAC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0"/>
        <c:holeSize val="4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pPr>
            <a:r>
              <a:rPr lang="ko-KR" altLang="en-US" sz="1800" b="1" i="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난이도</a:t>
            </a:r>
            <a:r>
              <a:rPr lang="ko-KR" altLang="en-US" sz="1800" b="1" i="0" baseline="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배수</a:t>
            </a:r>
            <a:endParaRPr lang="ko-KR" altLang="en-US" sz="1800" b="1" i="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</c:v>
                </c:pt>
              </c:strCache>
            </c:strRef>
          </c:tx>
          <c:spPr>
            <a:ln w="50800" cap="rnd">
              <a:solidFill>
                <a:schemeClr val="tx2"/>
              </a:solidFill>
              <a:round/>
              <a:tailEnd type="arrow" w="sm" len="sm"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1~2 Stage</c:v>
                </c:pt>
                <c:pt idx="1">
                  <c:v>3~4 Stage</c:v>
                </c:pt>
                <c:pt idx="2">
                  <c:v>5~6 Stage</c:v>
                </c:pt>
                <c:pt idx="3">
                  <c:v>7 Stage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76-BE40-BA27-2CC18D983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913312"/>
        <c:axId val="175915024"/>
      </c:lineChart>
      <c:catAx>
        <c:axId val="175913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5915024"/>
        <c:crosses val="autoZero"/>
        <c:auto val="1"/>
        <c:lblAlgn val="ctr"/>
        <c:lblOffset val="100"/>
        <c:noMultiLvlLbl val="0"/>
      </c:catAx>
      <c:valAx>
        <c:axId val="175915024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pPr>
            <a:endParaRPr lang="ko-KR"/>
          </a:p>
        </c:txPr>
        <c:crossAx val="1759133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6"/>
            </a:solidFill>
            <a:ln w="762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tx2"/>
              </a:solidFill>
              <a:ln w="762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F6-F047-BC4F-6F5165BB6AB9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762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0F6-F047-BC4F-6F5165BB6AB9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F6-F047-BC4F-6F5165BB6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EB870-FEBD-4D45-BFA8-4DD69F95A5A3}" type="datetimeFigureOut">
              <a:rPr kumimoji="1" lang="ko-KR" altLang="en-US" smtClean="0"/>
              <a:t>2024. 10. 6.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5FBE0-F185-514F-9128-03A41D529E0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9016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501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BAC22-48A5-7A90-D374-67D796590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F699F2-5342-4BCC-0C7A-71913855B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D0FE82-7056-0F95-3E63-842C8509D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019B3E-9D9C-14B5-FAE7-A21DF6F58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4777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BD0B5-E263-8E47-E148-7521FA3F8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018ECF-5EF2-8CC1-6A7D-4E91BBA95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5D78B4-DAD3-2554-CEFD-C89C2C979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9D1309-ADF3-98D8-44FC-6607B96E1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931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BFE2-F437-DAA3-D8CA-D3786652C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92DF27-DEDF-7E53-0658-2385D2BAE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F50A33-B240-EDF0-9529-938FF7C33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828E55-7B2B-9A3B-49F4-55BFC9E92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835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30060-6EDB-8E50-B811-3C497FA4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6D7A67-0217-E1CB-41F1-5D98B0CCB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A6485F-DB06-765F-ECEF-A620C8C1F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48503-08DA-D51D-D7A1-A7A385A6E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90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9AA0-2662-F623-E272-125F3601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B10791-9F54-987B-26F1-52A096E60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78927F-4D25-D3AC-12C7-71161FEED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17547F-AA0C-3C6D-9A17-00CF45649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9961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2D852-40AA-2939-67CE-F39E044D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0A5A92-3FB8-6401-78FE-33E71CD0D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1EA4A-D612-9C18-2F01-609BDCA6D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45A493-823B-3684-2B57-F880C5912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4466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1756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8539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33008-0376-CE91-8C78-A7D4A745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F5F1D4-181E-21FE-39EA-2FF794B4A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54AC94-2B56-AB67-0C6E-DCA0875A4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5238B-8421-0077-F515-BE6B4E12A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993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6767E-EC09-1551-6B86-63140E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E79CA3-B4C7-B8CA-A42E-4B50ACC4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62D2B6-EEBC-D84D-AED8-81737B86F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3D32DB-28FF-35E1-8C5E-08C26620A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866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388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E712A-C60D-8C71-0AED-7B2DACD8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3C237E-13D1-8056-12C5-2AE00B6EA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C068A-092B-EF5D-5311-B161A52F4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8511B0-80FA-6E02-D91B-E04DBC480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350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626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E986-0055-3FA7-7917-798A4B69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96AC73-5FAB-0A50-2C5A-3E1CEC4D1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B0F0E1-60BC-D9F4-05C6-A24AC2903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EA83B0-C8F2-EBCB-E195-99118B1B2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844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39BAB-7EC7-6BD0-0255-99D3D0FF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DF75A4-0EAD-0786-CA8C-84F33E99B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D99D98-B494-311D-6FF9-A80CB1614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66DE9-C4B4-E7D2-733F-C0CF5FB09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87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3E87-3B98-892D-FFD6-F0A4FC7A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E1FB0F-2C39-0A02-9808-06C5E46F4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99546-2FC9-35EF-F906-326BBF054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3AC13-796F-6632-8DB4-61D1385D3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793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E59B7-252D-5DC5-A6BC-AA441D3B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A89C97-1DAA-73F4-EF44-558EEDE34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062A43-2CB2-F9E2-3206-4D79476F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F83587-8E5F-9592-DB45-3D776D47A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68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3AFE1-6BCE-844D-F654-03563849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1B2CF-8077-4A8C-95D7-DA36A5E4C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CA1D7B-305E-AACC-D306-460B00462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F13D9-E2C6-A57A-71CF-8093FAFA3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7343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981F7-4312-3314-D416-E0A00A05C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1906E8-308C-847B-1471-7EF32977F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921CEB-1E1F-2368-51FA-9CC5E2DF0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85EBB3-6DCF-9AD0-4F51-5F3B1A11C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5FBE0-F185-514F-9128-03A41D529E0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712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F795B-3177-CE34-0926-BAA2B22B68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985" y="1626729"/>
            <a:ext cx="8030683" cy="1279498"/>
          </a:xfrm>
        </p:spPr>
        <p:txBody>
          <a:bodyPr anchor="ctr">
            <a:noAutofit/>
          </a:bodyPr>
          <a:lstStyle>
            <a:lvl1pPr algn="just">
              <a:defRPr sz="9000" b="1">
                <a:solidFill>
                  <a:schemeClr val="bg2"/>
                </a:solidFill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r>
              <a:rPr kumimoji="1" lang="en-US" altLang="ko-KR" dirty="0"/>
              <a:t>TYPE IT IN ENGLISH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58E6C3-135F-A1A8-08DE-D2BC403F52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986" y="2873863"/>
            <a:ext cx="4394104" cy="432474"/>
          </a:xfrm>
        </p:spPr>
        <p:txBody>
          <a:bodyPr anchor="ctr">
            <a:normAutofit/>
          </a:bodyPr>
          <a:lstStyle>
            <a:lvl1pPr marL="0" indent="0" algn="just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부제목을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E77798-EF9D-2535-8576-9DC84816AE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52164" y="5977895"/>
            <a:ext cx="1706485" cy="744948"/>
          </a:xfrm>
        </p:spPr>
        <p:txBody>
          <a:bodyPr anchor="ctr">
            <a:normAutofit/>
          </a:bodyPr>
          <a:lstStyle>
            <a:lvl1pPr marL="0" indent="0" algn="r">
              <a:buNone/>
              <a:defRPr sz="1500" b="0" i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발표자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학번 이름 기재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434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60873-38DF-7928-1065-230ABE446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5917" y="522780"/>
            <a:ext cx="4740166" cy="685909"/>
          </a:xfrm>
        </p:spPr>
        <p:txBody>
          <a:bodyPr>
            <a:noAutofit/>
          </a:bodyPr>
          <a:lstStyle>
            <a:lvl1pPr algn="ctr">
              <a:defRPr sz="5000" b="1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r>
              <a:rPr kumimoji="1" lang="en-US" altLang="ko-KR" dirty="0">
                <a:latin typeface="Angsana New" panose="02020603050405020304" pitchFamily="18" charset="-34"/>
                <a:cs typeface="Angsana New" panose="02020603050405020304" pitchFamily="18" charset="-34"/>
              </a:rPr>
              <a:t>TABLE OF CONTENTS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139FB9-1DB3-5A79-5574-5CBD945C7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8197" y="2041570"/>
            <a:ext cx="3898901" cy="546154"/>
          </a:xfrm>
        </p:spPr>
        <p:txBody>
          <a:bodyPr>
            <a:noAutofit/>
          </a:bodyPr>
          <a:lstStyle>
            <a:lvl1pPr marL="0" indent="0">
              <a:buNone/>
              <a:defRPr sz="3500" b="1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 lvl="0"/>
            <a:r>
              <a:rPr kumimoji="1" lang="en-US" altLang="ko-KR" dirty="0"/>
              <a:t>1. Type in </a:t>
            </a:r>
            <a:r>
              <a:rPr kumimoji="1" lang="en-US" altLang="ko-KR" dirty="0" err="1"/>
              <a:t>english</a:t>
            </a:r>
            <a:endParaRPr kumimoji="1"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E66B74A8-86D6-1FEB-742C-66E6525811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8201" y="2747071"/>
            <a:ext cx="3898901" cy="546154"/>
          </a:xfrm>
        </p:spPr>
        <p:txBody>
          <a:bodyPr>
            <a:noAutofit/>
          </a:bodyPr>
          <a:lstStyle>
            <a:lvl1pPr marL="0" indent="0">
              <a:buNone/>
              <a:defRPr sz="3500" b="1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 lvl="0"/>
            <a:r>
              <a:rPr kumimoji="1" lang="en-US" altLang="ko-KR" dirty="0"/>
              <a:t>2. Type in </a:t>
            </a:r>
            <a:r>
              <a:rPr kumimoji="1" lang="en-US" altLang="ko-KR" dirty="0" err="1"/>
              <a:t>english</a:t>
            </a:r>
            <a:endParaRPr kumimoji="1" lang="ko-KR" alt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CB48E7BC-7B94-77E9-7ED8-3B4332A2C8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8200" y="3452572"/>
            <a:ext cx="3898901" cy="546154"/>
          </a:xfrm>
        </p:spPr>
        <p:txBody>
          <a:bodyPr>
            <a:noAutofit/>
          </a:bodyPr>
          <a:lstStyle>
            <a:lvl1pPr marL="0" indent="0">
              <a:buNone/>
              <a:defRPr sz="3500" b="1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 lvl="0"/>
            <a:r>
              <a:rPr kumimoji="1" lang="en-US" altLang="ko-KR" dirty="0"/>
              <a:t>3. Type in </a:t>
            </a:r>
            <a:r>
              <a:rPr kumimoji="1" lang="en-US" altLang="ko-KR" dirty="0" err="1"/>
              <a:t>english</a:t>
            </a:r>
            <a:endParaRPr kumimoji="1" lang="ko-KR" altLang="en-US" dirty="0"/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46C05B0A-A74E-B0C4-37EA-19D220E4B6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8199" y="4158073"/>
            <a:ext cx="3898901" cy="546154"/>
          </a:xfrm>
        </p:spPr>
        <p:txBody>
          <a:bodyPr>
            <a:noAutofit/>
          </a:bodyPr>
          <a:lstStyle>
            <a:lvl1pPr marL="0" indent="0">
              <a:buNone/>
              <a:defRPr sz="3500" b="1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 lvl="0"/>
            <a:r>
              <a:rPr kumimoji="1" lang="en-US" altLang="ko-KR" dirty="0"/>
              <a:t>4. Type in </a:t>
            </a:r>
            <a:r>
              <a:rPr kumimoji="1" lang="en-US" altLang="ko-KR" dirty="0" err="1"/>
              <a:t>english</a:t>
            </a:r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D58AAAB7-4791-6D40-7E3B-B5673C73D6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454" y="4863574"/>
            <a:ext cx="3898901" cy="546154"/>
          </a:xfrm>
        </p:spPr>
        <p:txBody>
          <a:bodyPr>
            <a:noAutofit/>
          </a:bodyPr>
          <a:lstStyle>
            <a:lvl1pPr marL="0" indent="0">
              <a:buNone/>
              <a:defRPr sz="3500" b="1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 lvl="0"/>
            <a:r>
              <a:rPr kumimoji="1" lang="en-US" altLang="ko-KR" dirty="0"/>
              <a:t>5. Type in </a:t>
            </a:r>
            <a:r>
              <a:rPr kumimoji="1" lang="en-US" altLang="ko-KR" dirty="0" err="1"/>
              <a:t>english</a:t>
            </a:r>
            <a:endParaRPr kumimoji="1" lang="ko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107D2EF-7B71-63FB-160B-8F4C4F18AA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197" y="5569077"/>
            <a:ext cx="3898901" cy="546154"/>
          </a:xfrm>
        </p:spPr>
        <p:txBody>
          <a:bodyPr>
            <a:noAutofit/>
          </a:bodyPr>
          <a:lstStyle>
            <a:lvl1pPr marL="0" indent="0">
              <a:buNone/>
              <a:defRPr sz="3500" b="1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 lvl="0"/>
            <a:r>
              <a:rPr kumimoji="1" lang="en-US" altLang="ko-KR" dirty="0"/>
              <a:t>6. Type in </a:t>
            </a:r>
            <a:r>
              <a:rPr kumimoji="1" lang="en-US" altLang="ko-KR" dirty="0" err="1"/>
              <a:t>english</a:t>
            </a:r>
            <a:endParaRPr kumimoji="1" lang="ko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13FA7FF7-2CBA-58B4-BB1A-907AA2E33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1749" y="2041570"/>
            <a:ext cx="2154618" cy="54615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965851B3-A568-0CFF-83C5-DB7416583D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91753" y="2747071"/>
            <a:ext cx="2154618" cy="54615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2E0CEED2-AF11-685F-BF21-E99B5F443A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91752" y="3452572"/>
            <a:ext cx="2154618" cy="54615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</a:t>
            </a:r>
            <a:r>
              <a:rPr kumimoji="1" lang="en-US" altLang="ko-KR" dirty="0"/>
              <a:t>3</a:t>
            </a: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84CE492F-5637-1CD0-515E-359E627FE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91751" y="4158073"/>
            <a:ext cx="2154618" cy="54615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</a:t>
            </a: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4CD46332-C19F-9011-18A0-BEFE0263BC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97006" y="4863574"/>
            <a:ext cx="2154618" cy="54615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F777CCBE-1FB8-FE50-00FA-D029341900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91749" y="5569077"/>
            <a:ext cx="2154618" cy="54615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</a:t>
            </a:r>
            <a:r>
              <a:rPr kumimoji="1" lang="en-US" altLang="ko-KR" dirty="0"/>
              <a:t>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6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B241047-274A-F0B2-92C8-71B9AD1B4D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28859" y="1670597"/>
            <a:ext cx="473403" cy="515554"/>
          </a:xfrm>
        </p:spPr>
        <p:txBody>
          <a:bodyPr anchor="ctr"/>
          <a:lstStyle>
            <a:lvl1pPr marL="0" indent="0">
              <a:buNone/>
              <a:defRPr b="1" i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031BD04B-EF54-DFD4-D34D-567EAEDD31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02262" y="1670597"/>
            <a:ext cx="2911365" cy="515554"/>
          </a:xfrm>
        </p:spPr>
        <p:txBody>
          <a:bodyPr anchor="ctr">
            <a:normAutofit/>
          </a:bodyPr>
          <a:lstStyle>
            <a:lvl1pPr marL="0" indent="0" algn="just">
              <a:buNone/>
              <a:defRPr sz="2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소제목을 입력하세요</a:t>
            </a:r>
          </a:p>
        </p:txBody>
      </p: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604858A8-B7D7-5A73-AC46-484C87D0CC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02260" y="2274941"/>
            <a:ext cx="2911365" cy="720497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6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입력하세요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FDFE2F-0647-4F05-015A-90B587D121EE}"/>
              </a:ext>
            </a:extLst>
          </p:cNvPr>
          <p:cNvSpPr/>
          <p:nvPr userDrawn="1"/>
        </p:nvSpPr>
        <p:spPr>
          <a:xfrm>
            <a:off x="0" y="0"/>
            <a:ext cx="80404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B0022B-5B00-46E3-95D7-22D2F8733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6855" y="4180380"/>
            <a:ext cx="6169572" cy="1325563"/>
          </a:xfrm>
        </p:spPr>
        <p:txBody>
          <a:bodyPr>
            <a:normAutofit/>
          </a:bodyPr>
          <a:lstStyle>
            <a:lvl1pPr algn="r">
              <a:defRPr sz="8000" b="1">
                <a:solidFill>
                  <a:schemeClr val="bg2"/>
                </a:solidFill>
              </a:defRPr>
            </a:lvl1pPr>
          </a:lstStyle>
          <a:p>
            <a:r>
              <a:rPr kumimoji="1" lang="en-US" altLang="ko-KR" dirty="0"/>
              <a:t>TYPE IN ENGLISH</a:t>
            </a:r>
            <a:endParaRPr kumimoji="1"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2879A3B-A2B8-7A55-B821-A06E045C5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61624" y="5211738"/>
            <a:ext cx="2784803" cy="48331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endParaRPr kumimoji="1"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60970FF-1031-A6F3-8C1A-951EE6F231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2317" y="2995444"/>
            <a:ext cx="2144110" cy="1295076"/>
          </a:xfrm>
        </p:spPr>
        <p:txBody>
          <a:bodyPr anchor="ctr">
            <a:noAutofit/>
          </a:bodyPr>
          <a:lstStyle>
            <a:lvl1pPr marL="0" indent="0" algn="r">
              <a:buNone/>
              <a:defRPr sz="15000" b="1" i="0">
                <a:solidFill>
                  <a:schemeClr val="bg2"/>
                </a:solidFill>
                <a:latin typeface="Angsana New" panose="02020603050405020304" pitchFamily="18" charset="-34"/>
                <a:ea typeface="DNFBitBit v2" panose="02040503000000000000" pitchFamily="18" charset="-127"/>
                <a:cs typeface="Angsana New" panose="02020603050405020304" pitchFamily="18" charset="-34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556BB8E0-D3F5-7358-A3C9-9F14493C76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28857" y="3338574"/>
            <a:ext cx="473403" cy="515554"/>
          </a:xfrm>
        </p:spPr>
        <p:txBody>
          <a:bodyPr anchor="ctr"/>
          <a:lstStyle>
            <a:lvl1pPr marL="0" indent="0">
              <a:buNone/>
              <a:defRPr b="1" i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2.</a:t>
            </a:r>
            <a:endParaRPr kumimoji="1" lang="ko-KR" altLang="en-US" dirty="0"/>
          </a:p>
        </p:txBody>
      </p:sp>
      <p:sp>
        <p:nvSpPr>
          <p:cNvPr id="18" name="텍스트 개체 틀 11">
            <a:extLst>
              <a:ext uri="{FF2B5EF4-FFF2-40B4-BE49-F238E27FC236}">
                <a16:creationId xmlns:a16="http://schemas.microsoft.com/office/drawing/2014/main" id="{8C86D985-51D1-9F83-D067-9CFE0AB387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02260" y="3338574"/>
            <a:ext cx="2911365" cy="515554"/>
          </a:xfrm>
        </p:spPr>
        <p:txBody>
          <a:bodyPr anchor="ctr">
            <a:normAutofit/>
          </a:bodyPr>
          <a:lstStyle>
            <a:lvl1pPr marL="0" indent="0" algn="just">
              <a:buNone/>
              <a:defRPr sz="2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소제목을 입력하세요</a:t>
            </a:r>
          </a:p>
        </p:txBody>
      </p:sp>
      <p:sp>
        <p:nvSpPr>
          <p:cNvPr id="20" name="텍스트 개체 틀 11">
            <a:extLst>
              <a:ext uri="{FF2B5EF4-FFF2-40B4-BE49-F238E27FC236}">
                <a16:creationId xmlns:a16="http://schemas.microsoft.com/office/drawing/2014/main" id="{4E45F2B5-84AA-E29A-D5C5-55B862D50A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02258" y="3942918"/>
            <a:ext cx="2911365" cy="744691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6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입력하세요</a:t>
            </a:r>
          </a:p>
        </p:txBody>
      </p:sp>
      <p:sp>
        <p:nvSpPr>
          <p:cNvPr id="21" name="텍스트 개체 틀 11">
            <a:extLst>
              <a:ext uri="{FF2B5EF4-FFF2-40B4-BE49-F238E27FC236}">
                <a16:creationId xmlns:a16="http://schemas.microsoft.com/office/drawing/2014/main" id="{4B51ADD6-B0A9-FA79-9B04-527560110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28855" y="5006550"/>
            <a:ext cx="473403" cy="515554"/>
          </a:xfrm>
        </p:spPr>
        <p:txBody>
          <a:bodyPr anchor="ctr"/>
          <a:lstStyle>
            <a:lvl1pPr marL="0" indent="0">
              <a:buNone/>
              <a:defRPr b="1" i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3.</a:t>
            </a:r>
            <a:endParaRPr kumimoji="1" lang="ko-KR" altLang="en-US" dirty="0"/>
          </a:p>
        </p:txBody>
      </p:sp>
      <p:sp>
        <p:nvSpPr>
          <p:cNvPr id="22" name="텍스트 개체 틀 11">
            <a:extLst>
              <a:ext uri="{FF2B5EF4-FFF2-40B4-BE49-F238E27FC236}">
                <a16:creationId xmlns:a16="http://schemas.microsoft.com/office/drawing/2014/main" id="{8872F4E5-8F29-B28D-1821-9F3B5892B4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2258" y="5006550"/>
            <a:ext cx="2911365" cy="515554"/>
          </a:xfrm>
        </p:spPr>
        <p:txBody>
          <a:bodyPr anchor="ctr">
            <a:normAutofit/>
          </a:bodyPr>
          <a:lstStyle>
            <a:lvl1pPr marL="0" indent="0" algn="just">
              <a:buNone/>
              <a:defRPr sz="20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소제목을 입력하세요</a:t>
            </a:r>
          </a:p>
        </p:txBody>
      </p:sp>
      <p:sp>
        <p:nvSpPr>
          <p:cNvPr id="24" name="텍스트 개체 틀 11">
            <a:extLst>
              <a:ext uri="{FF2B5EF4-FFF2-40B4-BE49-F238E27FC236}">
                <a16:creationId xmlns:a16="http://schemas.microsoft.com/office/drawing/2014/main" id="{84EF0BD0-5619-61A4-BF32-FBC61F461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02256" y="5610894"/>
            <a:ext cx="2911365" cy="80041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6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5756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60873-38DF-7928-1065-230ABE446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111" y="207470"/>
            <a:ext cx="4648199" cy="685909"/>
          </a:xfrm>
        </p:spPr>
        <p:txBody>
          <a:bodyPr>
            <a:noAutofit/>
          </a:bodyPr>
          <a:lstStyle>
            <a:lvl1pPr>
              <a:defRPr sz="4500" b="1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r>
              <a:rPr kumimoji="1" lang="en-US" altLang="ko-KR" dirty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kumimoji="1" lang="ko-KR" alt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kumimoji="1" lang="en-US" altLang="ko-KR" dirty="0">
                <a:latin typeface="Angsana New" panose="02020603050405020304" pitchFamily="18" charset="-34"/>
                <a:cs typeface="Angsana New" panose="02020603050405020304" pitchFamily="18" charset="-34"/>
              </a:rPr>
              <a:t>Type it in </a:t>
            </a:r>
            <a:r>
              <a:rPr kumimoji="1" lang="en-US" altLang="ko-KR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english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E7CB946-13D4-DA6C-DE4E-1997E96E8B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04690" y="207470"/>
            <a:ext cx="4648199" cy="685909"/>
          </a:xfrm>
        </p:spPr>
        <p:txBody>
          <a:bodyPr anchor="ctr">
            <a:normAutofit/>
          </a:bodyPr>
          <a:lstStyle>
            <a:lvl1pPr marL="0" indent="0" algn="r">
              <a:buNone/>
              <a:defRPr sz="2300" b="1" i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261240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934D2-DAA3-917C-0960-0D532096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4448DD-C129-235F-4094-48E815BA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2AD-9908-184C-B46A-1B3A8A49268B}" type="datetimeFigureOut">
              <a:rPr kumimoji="1" lang="ko-KR" altLang="en-US" smtClean="0"/>
              <a:t>2024. 10. 6.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575FBC-C8E6-1A16-137F-CAA73B7F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CEBC57-C3F6-0DD4-54FA-36A945FB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EB5C-D9AD-1349-B279-955B6207A54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847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70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468E69-04DF-AB78-2D00-86843D293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제목을 입력하세요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A12FDD-45F2-1BC3-8A5A-AF74A671E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10C9C-38A4-1945-8384-81091E52D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10C022AD-9908-184C-B46A-1B3A8A49268B}" type="datetimeFigureOut">
              <a:rPr kumimoji="1" lang="ko-KR" altLang="en-US" smtClean="0"/>
              <a:pPr/>
              <a:t>2024. 10. 6.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D661A-F93C-7986-F05C-E7F8BC826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EB668-1672-CC4B-6106-0B83AC2A0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1004EB5C-D9AD-1349-B279-955B6207A54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891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0" r:id="rId4"/>
    <p:sldLayoutId id="2147483654" r:id="rId5"/>
    <p:sldLayoutId id="2147483655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ngsana New" panose="02020603050405020304" pitchFamily="18" charset="-34"/>
          <a:ea typeface="NanumMyeongjo" panose="02000300000000000000" pitchFamily="2" charset="-127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hyperlink" Target="https://www.flaticon.com/authors/freepik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9C0C1-86A2-F7C4-7C01-AE8A13803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986" y="1782844"/>
            <a:ext cx="7833614" cy="1279498"/>
          </a:xfrm>
        </p:spPr>
        <p:txBody>
          <a:bodyPr/>
          <a:lstStyle/>
          <a:p>
            <a:r>
              <a:rPr kumimoji="1" lang="en-US" altLang="ko-KR" b="1" dirty="0"/>
              <a:t>Project; SUMMONER</a:t>
            </a:r>
            <a:endParaRPr kumimoji="1"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E9862A-BC37-73E7-673B-96FD53FA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986" y="2896165"/>
            <a:ext cx="4394104" cy="432474"/>
          </a:xfrm>
        </p:spPr>
        <p:txBody>
          <a:bodyPr/>
          <a:lstStyle/>
          <a:p>
            <a:r>
              <a:rPr kumimoji="1" lang="ko-KR" altLang="en-US" dirty="0"/>
              <a:t>기획서 발표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F1106C-1711-1964-A637-DD1F68C05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5629" y="5977895"/>
            <a:ext cx="4933021" cy="744948"/>
          </a:xfrm>
        </p:spPr>
        <p:txBody>
          <a:bodyPr>
            <a:normAutofit/>
          </a:bodyPr>
          <a:lstStyle/>
          <a:p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발표자</a:t>
            </a:r>
            <a:endParaRPr kumimoji="1"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r>
              <a:rPr kumimoji="1" lang="ko-KR" altLang="en-US" dirty="0"/>
              <a:t>컴퓨터공학부 소프트웨어학과 </a:t>
            </a:r>
            <a:r>
              <a:rPr kumimoji="1" lang="en-US" altLang="ko-KR" dirty="0"/>
              <a:t>201901764</a:t>
            </a:r>
            <a:r>
              <a:rPr kumimoji="1" lang="ko-KR" altLang="en-US" dirty="0"/>
              <a:t> 김민선</a:t>
            </a:r>
          </a:p>
        </p:txBody>
      </p:sp>
    </p:spTree>
    <p:extLst>
      <p:ext uri="{BB962C8B-B14F-4D97-AF65-F5344CB8AC3E}">
        <p14:creationId xmlns:p14="http://schemas.microsoft.com/office/powerpoint/2010/main" val="249078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EDA62-845B-777E-33A3-E5C09B28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EB2FFA5-5519-2819-DC52-C981DC79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180380"/>
            <a:ext cx="7343227" cy="132556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GAME ‘SUMMONER’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4CBCBA-48B8-7FD8-BF58-A670E1F90D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게임 </a:t>
            </a:r>
            <a:r>
              <a:rPr kumimoji="1" lang="en-US" altLang="ko-KR" dirty="0"/>
              <a:t>‘SUMMONER’ </a:t>
            </a:r>
            <a:r>
              <a:rPr kumimoji="1" lang="ko-KR" altLang="en-US" dirty="0"/>
              <a:t>소개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A4DE493-25B7-1364-5B06-DCA32D552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i="0" dirty="0"/>
              <a:t>02</a:t>
            </a:r>
            <a:endParaRPr kumimoji="1" lang="ko-KR" altLang="en-US" i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4142BC8-6AEE-BFBB-DEAC-D2331D4CB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40009" y="338896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002791-C73E-25D4-FBDF-3DF5F1F9BE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3412" y="338896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컨셉 및 진행 방식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1F9A3A-3710-B2A2-FB91-2A340AE20C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0009" y="1445660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2.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41FBF36-ABD9-7A19-975E-E0DFAAD8E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13412" y="1445660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E0E5BF6F-18CF-A460-FDD6-BED5383074FB}"/>
              </a:ext>
            </a:extLst>
          </p:cNvPr>
          <p:cNvCxnSpPr>
            <a:cxnSpLocks/>
          </p:cNvCxnSpPr>
          <p:nvPr/>
        </p:nvCxnSpPr>
        <p:spPr>
          <a:xfrm>
            <a:off x="8913412" y="848957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EDA1A31-3E74-362F-AEEA-4A0065700466}"/>
              </a:ext>
            </a:extLst>
          </p:cNvPr>
          <p:cNvCxnSpPr>
            <a:cxnSpLocks/>
          </p:cNvCxnSpPr>
          <p:nvPr/>
        </p:nvCxnSpPr>
        <p:spPr>
          <a:xfrm>
            <a:off x="8913412" y="1961214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67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58B27-7D09-EFD2-9232-0D81F7F4E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DBBC2-52B6-86FE-9418-C67C8DCA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07AF96-CCC2-88F7-DF00-08BB41A54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컨셉 및 진행 방식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715A8-8638-52E3-DCDE-0FCE5CA7C0EF}"/>
              </a:ext>
            </a:extLst>
          </p:cNvPr>
          <p:cNvSpPr txBox="1"/>
          <p:nvPr/>
        </p:nvSpPr>
        <p:spPr>
          <a:xfrm>
            <a:off x="10517881" y="70871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컨셉과 스토리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236F2EF-8983-BED5-8F2E-17BEF553EF3C}"/>
              </a:ext>
            </a:extLst>
          </p:cNvPr>
          <p:cNvGrpSpPr/>
          <p:nvPr/>
        </p:nvGrpSpPr>
        <p:grpSpPr>
          <a:xfrm>
            <a:off x="8105609" y="1406269"/>
            <a:ext cx="2520176" cy="3338683"/>
            <a:chOff x="8105609" y="1223389"/>
            <a:chExt cx="2520176" cy="33386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218CF80-F80A-8E21-A435-F48959916369}"/>
                </a:ext>
              </a:extLst>
            </p:cNvPr>
            <p:cNvGrpSpPr/>
            <p:nvPr/>
          </p:nvGrpSpPr>
          <p:grpSpPr>
            <a:xfrm>
              <a:off x="8105609" y="1223389"/>
              <a:ext cx="2520176" cy="2804160"/>
              <a:chOff x="6973424" y="1219200"/>
              <a:chExt cx="2520176" cy="2804160"/>
            </a:xfrm>
          </p:grpSpPr>
          <p:sp>
            <p:nvSpPr>
              <p:cNvPr id="37" name="지연 36">
                <a:extLst>
                  <a:ext uri="{FF2B5EF4-FFF2-40B4-BE49-F238E27FC236}">
                    <a16:creationId xmlns:a16="http://schemas.microsoft.com/office/drawing/2014/main" id="{7222B9E0-12EF-0449-0F92-EC99391601B8}"/>
                  </a:ext>
                </a:extLst>
              </p:cNvPr>
              <p:cNvSpPr/>
              <p:nvPr/>
            </p:nvSpPr>
            <p:spPr>
              <a:xfrm rot="16200000">
                <a:off x="6831432" y="1361192"/>
                <a:ext cx="2804160" cy="2520176"/>
              </a:xfrm>
              <a:prstGeom prst="flowChartDelay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127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A7EE7E7-939C-C2F2-52C1-A6A9A0D24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57882" y="2225560"/>
                <a:ext cx="1551260" cy="1551260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FE8A295-E971-31A8-620A-E6C098D14A22}"/>
                </a:ext>
              </a:extLst>
            </p:cNvPr>
            <p:cNvGrpSpPr/>
            <p:nvPr/>
          </p:nvGrpSpPr>
          <p:grpSpPr>
            <a:xfrm>
              <a:off x="8645938" y="4192740"/>
              <a:ext cx="1431802" cy="369332"/>
              <a:chOff x="8645938" y="4192740"/>
              <a:chExt cx="1431802" cy="3693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B870387-9AA6-8A92-2902-7E6A7CFE4442}"/>
                  </a:ext>
                </a:extLst>
              </p:cNvPr>
              <p:cNvSpPr txBox="1"/>
              <p:nvPr/>
            </p:nvSpPr>
            <p:spPr>
              <a:xfrm>
                <a:off x="8645938" y="4192740"/>
                <a:ext cx="1431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모험과 마법사</a:t>
                </a:r>
              </a:p>
            </p:txBody>
          </p:sp>
          <p:cxnSp>
            <p:nvCxnSpPr>
              <p:cNvPr id="50" name="직선 연결선[R] 49">
                <a:extLst>
                  <a:ext uri="{FF2B5EF4-FFF2-40B4-BE49-F238E27FC236}">
                    <a16:creationId xmlns:a16="http://schemas.microsoft.com/office/drawing/2014/main" id="{52A9ECA2-7DDE-7A89-6254-EB0860A4D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5938" y="4549581"/>
                <a:ext cx="14318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312F6B3-C883-E376-9490-1A458DC1D30F}"/>
              </a:ext>
            </a:extLst>
          </p:cNvPr>
          <p:cNvGrpSpPr/>
          <p:nvPr/>
        </p:nvGrpSpPr>
        <p:grpSpPr>
          <a:xfrm>
            <a:off x="1303122" y="1406269"/>
            <a:ext cx="2520176" cy="3338683"/>
            <a:chOff x="1303122" y="1223389"/>
            <a:chExt cx="2520176" cy="3338683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1DFD3D2-C79A-0731-5932-7CEDAD966FAA}"/>
                </a:ext>
              </a:extLst>
            </p:cNvPr>
            <p:cNvGrpSpPr/>
            <p:nvPr/>
          </p:nvGrpSpPr>
          <p:grpSpPr>
            <a:xfrm>
              <a:off x="1744065" y="4192740"/>
              <a:ext cx="1630576" cy="369332"/>
              <a:chOff x="1744065" y="4192740"/>
              <a:chExt cx="1630576" cy="36933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19AC98-6838-0E55-2980-2A25D6058221}"/>
                  </a:ext>
                </a:extLst>
              </p:cNvPr>
              <p:cNvSpPr txBox="1"/>
              <p:nvPr/>
            </p:nvSpPr>
            <p:spPr>
              <a:xfrm>
                <a:off x="1744066" y="4192740"/>
                <a:ext cx="1630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중세시대의 왕국</a:t>
                </a:r>
              </a:p>
            </p:txBody>
          </p: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462C1BAA-A5CE-4D42-C115-5A7FF5342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4065" y="4549581"/>
                <a:ext cx="1630575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1E49AD0-EDA3-4A4B-CA91-483B42E60463}"/>
                </a:ext>
              </a:extLst>
            </p:cNvPr>
            <p:cNvGrpSpPr/>
            <p:nvPr/>
          </p:nvGrpSpPr>
          <p:grpSpPr>
            <a:xfrm>
              <a:off x="1303122" y="1223389"/>
              <a:ext cx="2520176" cy="2804160"/>
              <a:chOff x="1303122" y="1223389"/>
              <a:chExt cx="2520176" cy="2804160"/>
            </a:xfrm>
          </p:grpSpPr>
          <p:sp>
            <p:nvSpPr>
              <p:cNvPr id="42" name="지연 41">
                <a:extLst>
                  <a:ext uri="{FF2B5EF4-FFF2-40B4-BE49-F238E27FC236}">
                    <a16:creationId xmlns:a16="http://schemas.microsoft.com/office/drawing/2014/main" id="{048A877C-C6B4-7EA4-3A8A-429FAB02BE56}"/>
                  </a:ext>
                </a:extLst>
              </p:cNvPr>
              <p:cNvSpPr/>
              <p:nvPr/>
            </p:nvSpPr>
            <p:spPr>
              <a:xfrm rot="16200000">
                <a:off x="1161130" y="1365381"/>
                <a:ext cx="2804160" cy="2520176"/>
              </a:xfrm>
              <a:prstGeom prst="flowChartDelay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127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6FD6F1D9-A2E5-2C62-3805-F8530EFA3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670916" y="2044045"/>
                <a:ext cx="1776871" cy="1776871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7333A76-C8A7-EC8D-097B-EF92CFECC8DE}"/>
              </a:ext>
            </a:extLst>
          </p:cNvPr>
          <p:cNvGrpSpPr/>
          <p:nvPr/>
        </p:nvGrpSpPr>
        <p:grpSpPr>
          <a:xfrm>
            <a:off x="4700507" y="1406269"/>
            <a:ext cx="2520176" cy="3338683"/>
            <a:chOff x="4700507" y="1223389"/>
            <a:chExt cx="2520176" cy="333868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E1FFC586-C952-ACCE-2499-735D6C4CDFB1}"/>
                </a:ext>
              </a:extLst>
            </p:cNvPr>
            <p:cNvGrpSpPr/>
            <p:nvPr/>
          </p:nvGrpSpPr>
          <p:grpSpPr>
            <a:xfrm>
              <a:off x="5414299" y="4192740"/>
              <a:ext cx="1088760" cy="369332"/>
              <a:chOff x="5414299" y="4192740"/>
              <a:chExt cx="1088760" cy="36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70074A-0FD5-C29F-0537-0C572CDD8DE5}"/>
                  </a:ext>
                </a:extLst>
              </p:cNvPr>
              <p:cNvSpPr txBox="1"/>
              <p:nvPr/>
            </p:nvSpPr>
            <p:spPr>
              <a:xfrm>
                <a:off x="5414299" y="4192740"/>
                <a:ext cx="1088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픽셀 아트 </a:t>
                </a:r>
              </a:p>
            </p:txBody>
          </p: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2B5ACBE4-52BA-C95A-9BE0-6D8A08B75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4299" y="4549581"/>
                <a:ext cx="1088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6EB0F7B-806E-E4BE-611D-5779D55B711C}"/>
                </a:ext>
              </a:extLst>
            </p:cNvPr>
            <p:cNvGrpSpPr/>
            <p:nvPr/>
          </p:nvGrpSpPr>
          <p:grpSpPr>
            <a:xfrm>
              <a:off x="4700507" y="1223389"/>
              <a:ext cx="2520176" cy="2886756"/>
              <a:chOff x="4700507" y="1223389"/>
              <a:chExt cx="2520176" cy="2886756"/>
            </a:xfrm>
          </p:grpSpPr>
          <p:sp>
            <p:nvSpPr>
              <p:cNvPr id="25" name="지연 24">
                <a:extLst>
                  <a:ext uri="{FF2B5EF4-FFF2-40B4-BE49-F238E27FC236}">
                    <a16:creationId xmlns:a16="http://schemas.microsoft.com/office/drawing/2014/main" id="{34677E9A-77B1-6744-7BBD-85F514084F71}"/>
                  </a:ext>
                </a:extLst>
              </p:cNvPr>
              <p:cNvSpPr/>
              <p:nvPr/>
            </p:nvSpPr>
            <p:spPr>
              <a:xfrm rot="16200000">
                <a:off x="4558515" y="1365381"/>
                <a:ext cx="2804160" cy="2520176"/>
              </a:xfrm>
              <a:prstGeom prst="flowChartDelay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127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1DC83CDC-00B1-07AF-AAB0-FB68376E3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1559" y="1935905"/>
                <a:ext cx="2174240" cy="2174240"/>
              </a:xfrm>
              <a:prstGeom prst="rect">
                <a:avLst/>
              </a:prstGeom>
            </p:spPr>
          </p:pic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3492924-6DE2-876C-84CD-FD22BE2FB402}"/>
              </a:ext>
            </a:extLst>
          </p:cNvPr>
          <p:cNvSpPr txBox="1"/>
          <p:nvPr/>
        </p:nvSpPr>
        <p:spPr>
          <a:xfrm>
            <a:off x="1230301" y="4910143"/>
            <a:ext cx="2658100" cy="599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마법사가 존재하는 판타지 세계관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14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중세시대의 왕국을 배경으로 둠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5941A21-EF3B-0063-FA56-81550527E95D}"/>
              </a:ext>
            </a:extLst>
          </p:cNvPr>
          <p:cNvSpPr txBox="1"/>
          <p:nvPr/>
        </p:nvSpPr>
        <p:spPr>
          <a:xfrm>
            <a:off x="4523029" y="4909181"/>
            <a:ext cx="2871299" cy="862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오래된 이야기의 느낌을 주기 위한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14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픽셀 아트 풍의 이미지 사용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14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전체적인 느낌을 고전 게임으로 구성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FB19A2E-38DE-7EBE-6DDA-F79719D2EEE7}"/>
              </a:ext>
            </a:extLst>
          </p:cNvPr>
          <p:cNvSpPr txBox="1"/>
          <p:nvPr/>
        </p:nvSpPr>
        <p:spPr>
          <a:xfrm>
            <a:off x="7842833" y="4909181"/>
            <a:ext cx="3038011" cy="599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주인공의 모험을 중심으로 스토리 진행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14000"/>
              </a:lnSpc>
            </a:pPr>
            <a:r>
              <a: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동물을 소환하는 것</a:t>
            </a:r>
            <a:r>
              <a: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주요 시스템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31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8D1E-6B27-BF15-161E-B64BE4790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5260D-C366-06B3-CE6A-51816E5E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63A87B-2B64-1387-1CDF-8E52E5815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컨셉 및 진행 방식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7B52A-0571-8994-020E-5132CE63A752}"/>
              </a:ext>
            </a:extLst>
          </p:cNvPr>
          <p:cNvSpPr txBox="1"/>
          <p:nvPr/>
        </p:nvSpPr>
        <p:spPr>
          <a:xfrm>
            <a:off x="10917028" y="70871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진행 방식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690CBC4-96BC-94B9-42E5-32EBC9E76C04}"/>
              </a:ext>
            </a:extLst>
          </p:cNvPr>
          <p:cNvGrpSpPr/>
          <p:nvPr/>
        </p:nvGrpSpPr>
        <p:grpSpPr>
          <a:xfrm>
            <a:off x="2185254" y="2075031"/>
            <a:ext cx="7821492" cy="3241969"/>
            <a:chOff x="1657109" y="2050647"/>
            <a:chExt cx="7821492" cy="324196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841F3C9-3589-63E7-0273-E6F287526A80}"/>
                </a:ext>
              </a:extLst>
            </p:cNvPr>
            <p:cNvGrpSpPr/>
            <p:nvPr/>
          </p:nvGrpSpPr>
          <p:grpSpPr>
            <a:xfrm>
              <a:off x="1657109" y="2050647"/>
              <a:ext cx="3382601" cy="3229337"/>
              <a:chOff x="1504709" y="1898247"/>
              <a:chExt cx="3382601" cy="3229337"/>
            </a:xfrm>
          </p:grpSpPr>
          <p:sp>
            <p:nvSpPr>
              <p:cNvPr id="22" name="갈매기형 수장[C] 21">
                <a:extLst>
                  <a:ext uri="{FF2B5EF4-FFF2-40B4-BE49-F238E27FC236}">
                    <a16:creationId xmlns:a16="http://schemas.microsoft.com/office/drawing/2014/main" id="{ECD85192-50EB-D78B-82AE-88607759455C}"/>
                  </a:ext>
                </a:extLst>
              </p:cNvPr>
              <p:cNvSpPr/>
              <p:nvPr/>
            </p:nvSpPr>
            <p:spPr>
              <a:xfrm>
                <a:off x="4123381" y="2280212"/>
                <a:ext cx="763929" cy="2847372"/>
              </a:xfrm>
              <a:prstGeom prst="chevron">
                <a:avLst>
                  <a:gd name="adj" fmla="val 100000"/>
                </a:avLst>
              </a:prstGeom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0E9ED46F-791E-9D58-A272-C39B40BB43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6284" y="2280212"/>
                <a:ext cx="2607097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60E658F-9A47-E5B7-BB94-886C99F2A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4709" y="1898247"/>
                <a:ext cx="763929" cy="76392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214515-738F-2EBA-5A86-D536BAE902B0}"/>
                  </a:ext>
                </a:extLst>
              </p:cNvPr>
              <p:cNvSpPr txBox="1"/>
              <p:nvPr/>
            </p:nvSpPr>
            <p:spPr>
              <a:xfrm>
                <a:off x="2268637" y="1910879"/>
                <a:ext cx="1854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‘</a:t>
                </a:r>
                <a:r>
                  <a:rPr kumimoji="1" lang="ko-KR" altLang="en-US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처음부터</a:t>
                </a:r>
                <a:r>
                  <a:rPr kumimoji="1" lang="en-US" altLang="ko-KR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’</a:t>
                </a:r>
                <a:r>
                  <a:rPr kumimoji="1" lang="ko-KR" altLang="en-US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시작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938958-1611-D2EE-4F94-7FD005F61E98}"/>
                  </a:ext>
                </a:extLst>
              </p:cNvPr>
              <p:cNvSpPr txBox="1"/>
              <p:nvPr/>
            </p:nvSpPr>
            <p:spPr>
              <a:xfrm>
                <a:off x="1635135" y="2730392"/>
                <a:ext cx="2488245" cy="1841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게임 시작 후</a:t>
                </a: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solidFill>
                      <a:schemeClr val="accent3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세이브파일에 상관없이</a:t>
                </a:r>
                <a:endParaRPr kumimoji="1" lang="en-US" altLang="ko-KR" sz="1600" dirty="0">
                  <a:solidFill>
                    <a:schemeClr val="accent3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스테이지를 처음부터 플레이</a:t>
                </a: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>
                  <a:lnSpc>
                    <a:spcPct val="120000"/>
                  </a:lnSpc>
                </a:pP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→ 세이브파일을 삭제하고</a:t>
                </a: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삭제 알림창을 출력</a:t>
                </a: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212B90C-72ED-CC49-4676-E34E8DE64A11}"/>
                </a:ext>
              </a:extLst>
            </p:cNvPr>
            <p:cNvGrpSpPr/>
            <p:nvPr/>
          </p:nvGrpSpPr>
          <p:grpSpPr>
            <a:xfrm>
              <a:off x="6096000" y="2063279"/>
              <a:ext cx="3382601" cy="3229337"/>
              <a:chOff x="6096000" y="2063279"/>
              <a:chExt cx="3382601" cy="3229337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33F8936-2C8F-EC33-3BAF-35CBC586AE38}"/>
                  </a:ext>
                </a:extLst>
              </p:cNvPr>
              <p:cNvGrpSpPr/>
              <p:nvPr/>
            </p:nvGrpSpPr>
            <p:grpSpPr>
              <a:xfrm>
                <a:off x="6096000" y="2063279"/>
                <a:ext cx="3382601" cy="3229337"/>
                <a:chOff x="6096000" y="1997651"/>
                <a:chExt cx="3382601" cy="3229337"/>
              </a:xfrm>
            </p:grpSpPr>
            <p:sp>
              <p:nvSpPr>
                <p:cNvPr id="10" name="갈매기형 수장[C] 9">
                  <a:extLst>
                    <a:ext uri="{FF2B5EF4-FFF2-40B4-BE49-F238E27FC236}">
                      <a16:creationId xmlns:a16="http://schemas.microsoft.com/office/drawing/2014/main" id="{7483F369-6684-9DB6-E676-65EDF156CF04}"/>
                    </a:ext>
                  </a:extLst>
                </p:cNvPr>
                <p:cNvSpPr/>
                <p:nvPr/>
              </p:nvSpPr>
              <p:spPr>
                <a:xfrm>
                  <a:off x="8714672" y="2379616"/>
                  <a:ext cx="763929" cy="2847372"/>
                </a:xfrm>
                <a:prstGeom prst="chevron">
                  <a:avLst>
                    <a:gd name="adj" fmla="val 100000"/>
                  </a:avLst>
                </a:prstGeom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" name="직선 연결선[R] 11">
                  <a:extLst>
                    <a:ext uri="{FF2B5EF4-FFF2-40B4-BE49-F238E27FC236}">
                      <a16:creationId xmlns:a16="http://schemas.microsoft.com/office/drawing/2014/main" id="{BF883F32-F235-F965-187A-979529300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07575" y="2379616"/>
                  <a:ext cx="2607097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4E327EB-E791-BF58-0A4B-0425513296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96000" y="1997651"/>
                  <a:ext cx="763929" cy="76392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423059-008C-719C-4823-DB703E91D1E6}"/>
                    </a:ext>
                  </a:extLst>
                </p:cNvPr>
                <p:cNvSpPr txBox="1"/>
                <p:nvPr/>
              </p:nvSpPr>
              <p:spPr>
                <a:xfrm>
                  <a:off x="6859928" y="2010283"/>
                  <a:ext cx="18547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>
                      <a:solidFill>
                        <a:schemeClr val="tx2"/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rPr>
                    <a:t>‘</a:t>
                  </a:r>
                  <a:r>
                    <a:rPr kumimoji="1" lang="ko-KR" altLang="en-US" dirty="0">
                      <a:solidFill>
                        <a:schemeClr val="tx2"/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rPr>
                    <a:t>이어서</a:t>
                  </a:r>
                  <a:r>
                    <a:rPr kumimoji="1" lang="en-US" altLang="ko-KR" dirty="0">
                      <a:solidFill>
                        <a:schemeClr val="tx2"/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rPr>
                    <a:t>’</a:t>
                  </a:r>
                  <a:r>
                    <a:rPr kumimoji="1" lang="ko-KR" altLang="en-US" dirty="0">
                      <a:solidFill>
                        <a:schemeClr val="tx2"/>
                      </a:solidFill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rPr>
                    <a:t> 시작</a:t>
                  </a: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3EA50D-C412-7252-79DA-E91745ACCBBB}"/>
                  </a:ext>
                </a:extLst>
              </p:cNvPr>
              <p:cNvSpPr txBox="1"/>
              <p:nvPr/>
            </p:nvSpPr>
            <p:spPr>
              <a:xfrm>
                <a:off x="6096000" y="2882792"/>
                <a:ext cx="2618671" cy="1841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게임 시작 후</a:t>
                </a: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solidFill>
                      <a:schemeClr val="accent3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세이브파일에 저장된</a:t>
                </a:r>
                <a:endParaRPr kumimoji="1" lang="en-US" altLang="ko-KR" sz="1600" dirty="0">
                  <a:solidFill>
                    <a:schemeClr val="accent3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스테이지를 플레이</a:t>
                </a: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>
                  <a:lnSpc>
                    <a:spcPct val="120000"/>
                  </a:lnSpc>
                </a:pP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→ 파일 내의 스테이지번호 </a:t>
                </a: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kumimoji="1" lang="ko-KR" altLang="en-US" sz="16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확인 후 </a:t>
                </a:r>
                <a:r>
                  <a:rPr kumimoji="1" lang="ko-KR" altLang="en-US" sz="1600" dirty="0" err="1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알림창</a:t>
                </a:r>
                <a:r>
                  <a:rPr kumimoji="1" lang="ko-KR" altLang="en-US" sz="16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출력</a:t>
                </a:r>
                <a:endParaRPr kumimoji="1" lang="en-US" altLang="ko-KR" sz="16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276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39CF2-622F-4805-83C0-BACABF37D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7C6DA-351F-26BC-DEAC-67662724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B0F17-579D-8892-C6BE-D85D953F0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컨셉 및 진행 방식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DB485-F5A5-5DFA-6390-9FFE88E72982}"/>
              </a:ext>
            </a:extLst>
          </p:cNvPr>
          <p:cNvSpPr txBox="1"/>
          <p:nvPr/>
        </p:nvSpPr>
        <p:spPr>
          <a:xfrm>
            <a:off x="10429715" y="708713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처음부터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진행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2AD6B74-5769-A4B2-7A51-CBA404DBAD05}"/>
              </a:ext>
            </a:extLst>
          </p:cNvPr>
          <p:cNvGrpSpPr/>
          <p:nvPr/>
        </p:nvGrpSpPr>
        <p:grpSpPr>
          <a:xfrm>
            <a:off x="287671" y="1762168"/>
            <a:ext cx="11537103" cy="4394795"/>
            <a:chOff x="287671" y="1579288"/>
            <a:chExt cx="11537103" cy="4394795"/>
          </a:xfrm>
        </p:grpSpPr>
        <p:sp>
          <p:nvSpPr>
            <p:cNvPr id="79" name="U자형 화살표[U] 78">
              <a:extLst>
                <a:ext uri="{FF2B5EF4-FFF2-40B4-BE49-F238E27FC236}">
                  <a16:creationId xmlns:a16="http://schemas.microsoft.com/office/drawing/2014/main" id="{266508B7-6808-6F56-8127-1F9970758F87}"/>
                </a:ext>
              </a:extLst>
            </p:cNvPr>
            <p:cNvSpPr/>
            <p:nvPr/>
          </p:nvSpPr>
          <p:spPr>
            <a:xfrm rot="5400000">
              <a:off x="5902255" y="51563"/>
              <a:ext cx="3019496" cy="8825543"/>
            </a:xfrm>
            <a:prstGeom prst="uturnArrow">
              <a:avLst>
                <a:gd name="adj1" fmla="val 39198"/>
                <a:gd name="adj2" fmla="val 20003"/>
                <a:gd name="adj3" fmla="val 19654"/>
                <a:gd name="adj4" fmla="val 16597"/>
                <a:gd name="adj5" fmla="val 69365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075D758-0AE3-A0AD-D200-D51C13761F74}"/>
                </a:ext>
              </a:extLst>
            </p:cNvPr>
            <p:cNvGrpSpPr/>
            <p:nvPr/>
          </p:nvGrpSpPr>
          <p:grpSpPr>
            <a:xfrm>
              <a:off x="4321446" y="2954588"/>
              <a:ext cx="6595200" cy="1188000"/>
              <a:chOff x="4531486" y="3637580"/>
              <a:chExt cx="6595200" cy="1188000"/>
            </a:xfrm>
          </p:grpSpPr>
          <p:sp>
            <p:nvSpPr>
              <p:cNvPr id="29" name="오각형[P] 28">
                <a:extLst>
                  <a:ext uri="{FF2B5EF4-FFF2-40B4-BE49-F238E27FC236}">
                    <a16:creationId xmlns:a16="http://schemas.microsoft.com/office/drawing/2014/main" id="{11179976-84B9-D592-9E3C-BFB9478007D3}"/>
                  </a:ext>
                </a:extLst>
              </p:cNvPr>
              <p:cNvSpPr/>
              <p:nvPr/>
            </p:nvSpPr>
            <p:spPr>
              <a:xfrm>
                <a:off x="4531486" y="3637580"/>
                <a:ext cx="6595200" cy="1188000"/>
              </a:xfrm>
              <a:prstGeom prst="homePlate">
                <a:avLst>
                  <a:gd name="adj" fmla="val 2383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R" altLang="en-US" sz="150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A035A27-D9E2-BF6D-40BE-C304FC91C012}"/>
                  </a:ext>
                </a:extLst>
              </p:cNvPr>
              <p:cNvSpPr txBox="1"/>
              <p:nvPr/>
            </p:nvSpPr>
            <p:spPr>
              <a:xfrm>
                <a:off x="8240128" y="3955158"/>
                <a:ext cx="1223412" cy="5528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ko-KR" sz="14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Story Screen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스토리 출력 화면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6169C6B-9083-8372-CB17-CD1C7BB30E98}"/>
                </a:ext>
              </a:extLst>
            </p:cNvPr>
            <p:cNvGrpSpPr/>
            <p:nvPr/>
          </p:nvGrpSpPr>
          <p:grpSpPr>
            <a:xfrm>
              <a:off x="2976854" y="2954589"/>
              <a:ext cx="4932054" cy="1188000"/>
              <a:chOff x="3186894" y="3637581"/>
              <a:chExt cx="4932054" cy="1188000"/>
            </a:xfrm>
          </p:grpSpPr>
          <p:sp>
            <p:nvSpPr>
              <p:cNvPr id="28" name="오각형[P] 27">
                <a:extLst>
                  <a:ext uri="{FF2B5EF4-FFF2-40B4-BE49-F238E27FC236}">
                    <a16:creationId xmlns:a16="http://schemas.microsoft.com/office/drawing/2014/main" id="{2BADE69A-B0FB-953F-DA62-14B399EC3B39}"/>
                  </a:ext>
                </a:extLst>
              </p:cNvPr>
              <p:cNvSpPr/>
              <p:nvPr/>
            </p:nvSpPr>
            <p:spPr>
              <a:xfrm>
                <a:off x="3186894" y="3637581"/>
                <a:ext cx="4932054" cy="1188000"/>
              </a:xfrm>
              <a:prstGeom prst="homePlate">
                <a:avLst>
                  <a:gd name="adj" fmla="val 2383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R" altLang="en-US" sz="15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041C3E-D444-CE82-DDBD-C6EF3FF2AA75}"/>
                  </a:ext>
                </a:extLst>
              </p:cNvPr>
              <p:cNvSpPr txBox="1"/>
              <p:nvPr/>
            </p:nvSpPr>
            <p:spPr>
              <a:xfrm>
                <a:off x="5179316" y="3955158"/>
                <a:ext cx="1810111" cy="5528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Stage Select Screen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스테이지 선택 화면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637AC59-E23D-A821-8341-7D76D9073A06}"/>
                </a:ext>
              </a:extLst>
            </p:cNvPr>
            <p:cNvGrpSpPr/>
            <p:nvPr/>
          </p:nvGrpSpPr>
          <p:grpSpPr>
            <a:xfrm>
              <a:off x="1919701" y="2954589"/>
              <a:ext cx="2928395" cy="1188000"/>
              <a:chOff x="2129741" y="3637581"/>
              <a:chExt cx="2928395" cy="1188000"/>
            </a:xfrm>
          </p:grpSpPr>
          <p:sp>
            <p:nvSpPr>
              <p:cNvPr id="27" name="오각형[P] 26">
                <a:extLst>
                  <a:ext uri="{FF2B5EF4-FFF2-40B4-BE49-F238E27FC236}">
                    <a16:creationId xmlns:a16="http://schemas.microsoft.com/office/drawing/2014/main" id="{D571F312-33CA-1D93-F633-9F6FE2980A9C}"/>
                  </a:ext>
                </a:extLst>
              </p:cNvPr>
              <p:cNvSpPr/>
              <p:nvPr/>
            </p:nvSpPr>
            <p:spPr>
              <a:xfrm>
                <a:off x="2129741" y="3637581"/>
                <a:ext cx="2928395" cy="1188000"/>
              </a:xfrm>
              <a:prstGeom prst="homePlate">
                <a:avLst>
                  <a:gd name="adj" fmla="val 23837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R" altLang="en-US" sz="15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413812-A22F-8097-9471-9C68A5CB5955}"/>
                  </a:ext>
                </a:extLst>
              </p:cNvPr>
              <p:cNvSpPr txBox="1"/>
              <p:nvPr/>
            </p:nvSpPr>
            <p:spPr>
              <a:xfrm>
                <a:off x="2777567" y="3957928"/>
                <a:ext cx="1223412" cy="5528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Story Screen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스토리 출력 화면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B4E95B2-796E-9EB4-A16B-CB4DDF098F46}"/>
                </a:ext>
              </a:extLst>
            </p:cNvPr>
            <p:cNvGrpSpPr/>
            <p:nvPr/>
          </p:nvGrpSpPr>
          <p:grpSpPr>
            <a:xfrm>
              <a:off x="287671" y="1579288"/>
              <a:ext cx="2162772" cy="1095102"/>
              <a:chOff x="497711" y="2262281"/>
              <a:chExt cx="2162772" cy="1094439"/>
            </a:xfrm>
          </p:grpSpPr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5BCE354E-A7F8-FBDB-C010-60128EB7D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711" y="2262281"/>
                <a:ext cx="2158676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7FE1BB-6C1C-6785-45FC-57FB8C24A952}"/>
                  </a:ext>
                </a:extLst>
              </p:cNvPr>
              <p:cNvSpPr txBox="1"/>
              <p:nvPr/>
            </p:nvSpPr>
            <p:spPr>
              <a:xfrm>
                <a:off x="497711" y="2312870"/>
                <a:ext cx="36740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3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01</a:t>
                </a:r>
                <a:endParaRPr kumimoji="1" lang="ko-KR" altLang="en-US" sz="13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C8A423-01BC-3CDA-1B06-8B3D0DD30AB3}"/>
                  </a:ext>
                </a:extLst>
              </p:cNvPr>
              <p:cNvSpPr txBox="1"/>
              <p:nvPr/>
            </p:nvSpPr>
            <p:spPr>
              <a:xfrm>
                <a:off x="497711" y="2681022"/>
                <a:ext cx="2162772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시작 버튼 상호작용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플레이 진행 버튼 상호작용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31E02D6-0ECE-3CB4-0F40-673693E5058F}"/>
                </a:ext>
              </a:extLst>
            </p:cNvPr>
            <p:cNvGrpSpPr/>
            <p:nvPr/>
          </p:nvGrpSpPr>
          <p:grpSpPr>
            <a:xfrm>
              <a:off x="2590472" y="1585686"/>
              <a:ext cx="2257624" cy="1090372"/>
              <a:chOff x="2384766" y="2266348"/>
              <a:chExt cx="2257624" cy="1090372"/>
            </a:xfrm>
          </p:grpSpPr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42C4EF67-504A-3492-D36C-12076AF6ECE5}"/>
                  </a:ext>
                </a:extLst>
              </p:cNvPr>
              <p:cNvCxnSpPr>
                <a:cxnSpLocks/>
                <a:endCxn id="27" idx="3"/>
              </p:cNvCxnSpPr>
              <p:nvPr/>
            </p:nvCxnSpPr>
            <p:spPr>
              <a:xfrm>
                <a:off x="2384766" y="2266348"/>
                <a:ext cx="2257624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9ED049-BB18-942E-F02B-4D207D5E3313}"/>
                  </a:ext>
                </a:extLst>
              </p:cNvPr>
              <p:cNvSpPr txBox="1"/>
              <p:nvPr/>
            </p:nvSpPr>
            <p:spPr>
              <a:xfrm>
                <a:off x="2384766" y="2312870"/>
                <a:ext cx="4279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02</a:t>
                </a:r>
                <a:endParaRPr kumimoji="1" lang="ko-KR" altLang="en-US" sz="13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13A3AE-FB64-856A-C00D-50B85A449E05}"/>
                  </a:ext>
                </a:extLst>
              </p:cNvPr>
              <p:cNvSpPr txBox="1"/>
              <p:nvPr/>
            </p:nvSpPr>
            <p:spPr>
              <a:xfrm>
                <a:off x="2421277" y="2681022"/>
                <a:ext cx="2210862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프롤로그 스토리 출력</a:t>
                </a:r>
                <a:endPara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첫 플레이 시 프롤로그 출력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395185B-5292-81E3-C655-A17902BBFD26}"/>
                </a:ext>
              </a:extLst>
            </p:cNvPr>
            <p:cNvGrpSpPr/>
            <p:nvPr/>
          </p:nvGrpSpPr>
          <p:grpSpPr>
            <a:xfrm>
              <a:off x="5076439" y="1584018"/>
              <a:ext cx="2832469" cy="1090372"/>
              <a:chOff x="2384766" y="2266348"/>
              <a:chExt cx="2832469" cy="1090372"/>
            </a:xfrm>
          </p:grpSpPr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7C3CB0E1-281B-CA8F-2438-504A36C2D17D}"/>
                  </a:ext>
                </a:extLst>
              </p:cNvPr>
              <p:cNvCxnSpPr>
                <a:cxnSpLocks/>
                <a:endCxn id="28" idx="3"/>
              </p:cNvCxnSpPr>
              <p:nvPr/>
            </p:nvCxnSpPr>
            <p:spPr>
              <a:xfrm>
                <a:off x="2384766" y="2266348"/>
                <a:ext cx="2832469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809A5BA-D46F-53B9-89AC-F16BAD6CAD03}"/>
                  </a:ext>
                </a:extLst>
              </p:cNvPr>
              <p:cNvSpPr txBox="1"/>
              <p:nvPr/>
            </p:nvSpPr>
            <p:spPr>
              <a:xfrm>
                <a:off x="2384766" y="2312870"/>
                <a:ext cx="4279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03</a:t>
                </a:r>
                <a:endParaRPr kumimoji="1" lang="ko-KR" altLang="en-US" sz="13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E56710A-EC4F-F0BE-21D9-5B88410AFE77}"/>
                  </a:ext>
                </a:extLst>
              </p:cNvPr>
              <p:cNvSpPr txBox="1"/>
              <p:nvPr/>
            </p:nvSpPr>
            <p:spPr>
              <a:xfrm>
                <a:off x="2421277" y="2681022"/>
                <a:ext cx="2795958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스테이지 선택 버튼 상호작용</a:t>
                </a:r>
                <a:endPara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첫 플레이 시 </a:t>
                </a:r>
                <a:r>
                  <a: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</a:t>
                </a: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스테이지만 선택가능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85D2B8D-668E-33B5-398E-9953DC8ADE82}"/>
                </a:ext>
              </a:extLst>
            </p:cNvPr>
            <p:cNvGrpSpPr/>
            <p:nvPr/>
          </p:nvGrpSpPr>
          <p:grpSpPr>
            <a:xfrm>
              <a:off x="8085448" y="1579288"/>
              <a:ext cx="2832469" cy="1090372"/>
              <a:chOff x="2384766" y="2266348"/>
              <a:chExt cx="2832469" cy="1090372"/>
            </a:xfrm>
          </p:grpSpPr>
          <p:cxnSp>
            <p:nvCxnSpPr>
              <p:cNvPr id="70" name="직선 연결선[R] 69">
                <a:extLst>
                  <a:ext uri="{FF2B5EF4-FFF2-40B4-BE49-F238E27FC236}">
                    <a16:creationId xmlns:a16="http://schemas.microsoft.com/office/drawing/2014/main" id="{F21A367F-D891-685D-37F3-4FD1CB08F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766" y="2266348"/>
                <a:ext cx="2832469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83B08EA-27F1-756D-2FEF-D0007AD7C1B7}"/>
                  </a:ext>
                </a:extLst>
              </p:cNvPr>
              <p:cNvSpPr txBox="1"/>
              <p:nvPr/>
            </p:nvSpPr>
            <p:spPr>
              <a:xfrm>
                <a:off x="2384766" y="2312870"/>
                <a:ext cx="4279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04</a:t>
                </a:r>
                <a:endParaRPr kumimoji="1" lang="ko-KR" altLang="en-US" sz="13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E21C4D-E3FF-B6E5-0246-352366FCD0A5}"/>
                  </a:ext>
                </a:extLst>
              </p:cNvPr>
              <p:cNvSpPr txBox="1"/>
              <p:nvPr/>
            </p:nvSpPr>
            <p:spPr>
              <a:xfrm>
                <a:off x="2421277" y="2681022"/>
                <a:ext cx="2085827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스테이지 스토리 출력</a:t>
                </a:r>
                <a:endPara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</a:t>
                </a: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스테이지의 스토리 출력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64FA194-EFC9-A7F0-3D53-8E5A50BE9DF2}"/>
                </a:ext>
              </a:extLst>
            </p:cNvPr>
            <p:cNvGrpSpPr/>
            <p:nvPr/>
          </p:nvGrpSpPr>
          <p:grpSpPr>
            <a:xfrm>
              <a:off x="287671" y="2954588"/>
              <a:ext cx="2158676" cy="1188000"/>
              <a:chOff x="497711" y="3637580"/>
              <a:chExt cx="2158676" cy="1188000"/>
            </a:xfrm>
          </p:grpSpPr>
          <p:sp>
            <p:nvSpPr>
              <p:cNvPr id="26" name="오각형[P] 25">
                <a:extLst>
                  <a:ext uri="{FF2B5EF4-FFF2-40B4-BE49-F238E27FC236}">
                    <a16:creationId xmlns:a16="http://schemas.microsoft.com/office/drawing/2014/main" id="{C82B9BDE-2DF1-B9C8-58B1-0CC4012B936F}"/>
                  </a:ext>
                </a:extLst>
              </p:cNvPr>
              <p:cNvSpPr/>
              <p:nvPr/>
            </p:nvSpPr>
            <p:spPr>
              <a:xfrm>
                <a:off x="497711" y="3637580"/>
                <a:ext cx="2158676" cy="1188000"/>
              </a:xfrm>
              <a:prstGeom prst="homePlate">
                <a:avLst>
                  <a:gd name="adj" fmla="val 2383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R" altLang="en-US" sz="15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F024EB-4050-1C96-E660-05A86096F091}"/>
                  </a:ext>
                </a:extLst>
              </p:cNvPr>
              <p:cNvSpPr txBox="1"/>
              <p:nvPr/>
            </p:nvSpPr>
            <p:spPr>
              <a:xfrm>
                <a:off x="613093" y="3955158"/>
                <a:ext cx="1205779" cy="5528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Start Screen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시작 화면</a:t>
                </a:r>
                <a:endParaRPr kumimoji="1"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37F8A11-BF53-B70D-B93D-94E6ADD8EE45}"/>
                </a:ext>
              </a:extLst>
            </p:cNvPr>
            <p:cNvSpPr txBox="1"/>
            <p:nvPr/>
          </p:nvSpPr>
          <p:spPr>
            <a:xfrm>
              <a:off x="6242246" y="5020462"/>
              <a:ext cx="2060506" cy="6836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5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전투 시스템 실행</a:t>
              </a:r>
              <a:endParaRPr kumimoji="1" lang="en-US" altLang="ko-KR" sz="1500" dirty="0">
                <a:solidFill>
                  <a:schemeClr val="accent5">
                    <a:lumMod val="20000"/>
                    <a:lumOff val="8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본격적인 스테이지 플레이 가능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62E6752-1327-79A3-6806-264B69A722A2}"/>
                </a:ext>
              </a:extLst>
            </p:cNvPr>
            <p:cNvSpPr txBox="1"/>
            <p:nvPr/>
          </p:nvSpPr>
          <p:spPr>
            <a:xfrm>
              <a:off x="8353676" y="5032003"/>
              <a:ext cx="1220206" cy="6605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Fight Screen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전투 화면</a:t>
              </a:r>
            </a:p>
          </p:txBody>
        </p: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8F02A36A-DFCA-2FCF-3CEA-4EA3B1226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6771" y="5034950"/>
              <a:ext cx="2659" cy="669548"/>
            </a:xfrm>
            <a:prstGeom prst="line">
              <a:avLst/>
            </a:prstGeom>
            <a:ln w="95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C2C02F2-6478-2FD4-03B8-AA062EB1965E}"/>
                </a:ext>
              </a:extLst>
            </p:cNvPr>
            <p:cNvSpPr/>
            <p:nvPr/>
          </p:nvSpPr>
          <p:spPr>
            <a:xfrm>
              <a:off x="1164437" y="4894269"/>
              <a:ext cx="2153355" cy="976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현재 존재하는 세이브파일</a:t>
              </a:r>
              <a:endParaRPr kumimoji="1" lang="en-US" altLang="ko-KR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endParaRPr kumimoji="1" lang="en-US" altLang="ko-KR" sz="3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삭제 </a:t>
              </a:r>
              <a:r>
                <a:rPr kumimoji="1" lang="ko-KR" alt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알림창</a:t>
              </a:r>
              <a:r>
                <a:rPr kumimoji="1"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출력</a:t>
              </a:r>
            </a:p>
          </p:txBody>
        </p:sp>
        <p:cxnSp>
          <p:nvCxnSpPr>
            <p:cNvPr id="102" name="꺾인 연결선[E] 101">
              <a:extLst>
                <a:ext uri="{FF2B5EF4-FFF2-40B4-BE49-F238E27FC236}">
                  <a16:creationId xmlns:a16="http://schemas.microsoft.com/office/drawing/2014/main" id="{F6398341-AB3B-9793-098E-68A5916D7EA5}"/>
                </a:ext>
              </a:extLst>
            </p:cNvPr>
            <p:cNvCxnSpPr>
              <a:cxnSpLocks/>
              <a:stCxn id="100" idx="1"/>
            </p:cNvCxnSpPr>
            <p:nvPr/>
          </p:nvCxnSpPr>
          <p:spPr>
            <a:xfrm rot="10800000">
              <a:off x="637761" y="4142593"/>
              <a:ext cx="526676" cy="1239909"/>
            </a:xfrm>
            <a:prstGeom prst="bentConnector2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000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DA12-2CEC-71D7-AF2C-947575AED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D7DB9-8F7B-73D6-F9B2-E4A1F315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79824-BBE5-8033-5ED2-FC3221E9E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컨셉 및 진행 방식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C2283-F8DA-906D-E6EB-2F8D2D9082AE}"/>
              </a:ext>
            </a:extLst>
          </p:cNvPr>
          <p:cNvSpPr txBox="1"/>
          <p:nvPr/>
        </p:nvSpPr>
        <p:spPr>
          <a:xfrm>
            <a:off x="10628487" y="70871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이어서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진행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AA34FB9-B4C2-5997-8D7F-4520D56473BD}"/>
              </a:ext>
            </a:extLst>
          </p:cNvPr>
          <p:cNvGrpSpPr/>
          <p:nvPr/>
        </p:nvGrpSpPr>
        <p:grpSpPr>
          <a:xfrm>
            <a:off x="287671" y="1762168"/>
            <a:ext cx="11501277" cy="4291444"/>
            <a:chOff x="287671" y="1579288"/>
            <a:chExt cx="11501277" cy="4291444"/>
          </a:xfrm>
        </p:grpSpPr>
        <p:sp>
          <p:nvSpPr>
            <p:cNvPr id="58" name="오각형[P] 57">
              <a:extLst>
                <a:ext uri="{FF2B5EF4-FFF2-40B4-BE49-F238E27FC236}">
                  <a16:creationId xmlns:a16="http://schemas.microsoft.com/office/drawing/2014/main" id="{085DB1E3-66E8-B8C9-8741-321D04056C39}"/>
                </a:ext>
              </a:extLst>
            </p:cNvPr>
            <p:cNvSpPr/>
            <p:nvPr/>
          </p:nvSpPr>
          <p:spPr>
            <a:xfrm>
              <a:off x="7397886" y="2954588"/>
              <a:ext cx="4391062" cy="1188000"/>
            </a:xfrm>
            <a:prstGeom prst="homePlate">
              <a:avLst>
                <a:gd name="adj" fmla="val 2383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ko-KR" altLang="en-US" sz="150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917AE52-D291-37D2-AA0D-F3ACD1A98499}"/>
                </a:ext>
              </a:extLst>
            </p:cNvPr>
            <p:cNvGrpSpPr/>
            <p:nvPr/>
          </p:nvGrpSpPr>
          <p:grpSpPr>
            <a:xfrm>
              <a:off x="4321446" y="2954588"/>
              <a:ext cx="3395055" cy="1188000"/>
              <a:chOff x="4531486" y="3637580"/>
              <a:chExt cx="3395055" cy="1188000"/>
            </a:xfrm>
          </p:grpSpPr>
          <p:sp>
            <p:nvSpPr>
              <p:cNvPr id="84" name="오각형[P] 83">
                <a:extLst>
                  <a:ext uri="{FF2B5EF4-FFF2-40B4-BE49-F238E27FC236}">
                    <a16:creationId xmlns:a16="http://schemas.microsoft.com/office/drawing/2014/main" id="{FAD08FB7-83C8-5AC1-6168-DB6F097A9EBD}"/>
                  </a:ext>
                </a:extLst>
              </p:cNvPr>
              <p:cNvSpPr/>
              <p:nvPr/>
            </p:nvSpPr>
            <p:spPr>
              <a:xfrm>
                <a:off x="4531486" y="3637580"/>
                <a:ext cx="3395055" cy="1188000"/>
              </a:xfrm>
              <a:prstGeom prst="homePlate">
                <a:avLst>
                  <a:gd name="adj" fmla="val 2383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R" altLang="en-US" sz="150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157957-5210-F5CB-A183-51240FC8DF9A}"/>
                  </a:ext>
                </a:extLst>
              </p:cNvPr>
              <p:cNvSpPr txBox="1"/>
              <p:nvPr/>
            </p:nvSpPr>
            <p:spPr>
              <a:xfrm>
                <a:off x="5913463" y="3955158"/>
                <a:ext cx="1223412" cy="5528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ko-KR" sz="14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Story Screen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스토리 출력 화면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01220CA-30CE-009F-56B5-6C02DF9F44CD}"/>
                </a:ext>
              </a:extLst>
            </p:cNvPr>
            <p:cNvGrpSpPr/>
            <p:nvPr/>
          </p:nvGrpSpPr>
          <p:grpSpPr>
            <a:xfrm>
              <a:off x="1853184" y="2954589"/>
              <a:ext cx="3669603" cy="1188000"/>
              <a:chOff x="3186894" y="3637581"/>
              <a:chExt cx="4932054" cy="1188000"/>
            </a:xfrm>
          </p:grpSpPr>
          <p:sp>
            <p:nvSpPr>
              <p:cNvPr id="82" name="오각형[P] 81">
                <a:extLst>
                  <a:ext uri="{FF2B5EF4-FFF2-40B4-BE49-F238E27FC236}">
                    <a16:creationId xmlns:a16="http://schemas.microsoft.com/office/drawing/2014/main" id="{6B8EF1C0-A6B3-EF82-38F6-CE66A6D5AB52}"/>
                  </a:ext>
                </a:extLst>
              </p:cNvPr>
              <p:cNvSpPr/>
              <p:nvPr/>
            </p:nvSpPr>
            <p:spPr>
              <a:xfrm>
                <a:off x="3186894" y="3637581"/>
                <a:ext cx="4932054" cy="1188000"/>
              </a:xfrm>
              <a:prstGeom prst="homePlate">
                <a:avLst>
                  <a:gd name="adj" fmla="val 2383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R" altLang="en-US" sz="15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6CBAA16-7F8A-03DF-F22B-840E21B451D2}"/>
                  </a:ext>
                </a:extLst>
              </p:cNvPr>
              <p:cNvSpPr txBox="1"/>
              <p:nvPr/>
            </p:nvSpPr>
            <p:spPr>
              <a:xfrm>
                <a:off x="4226903" y="3955158"/>
                <a:ext cx="1810110" cy="5528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Stage Select Screen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스테이지 선택 화면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63DF1BD-845E-C3A6-BE2C-6DA31D2A8C45}"/>
                </a:ext>
              </a:extLst>
            </p:cNvPr>
            <p:cNvGrpSpPr/>
            <p:nvPr/>
          </p:nvGrpSpPr>
          <p:grpSpPr>
            <a:xfrm>
              <a:off x="287671" y="1579288"/>
              <a:ext cx="2162772" cy="1095102"/>
              <a:chOff x="497711" y="2262281"/>
              <a:chExt cx="2162772" cy="1094439"/>
            </a:xfrm>
          </p:grpSpPr>
          <p:cxnSp>
            <p:nvCxnSpPr>
              <p:cNvPr id="79" name="직선 연결선[R] 78">
                <a:extLst>
                  <a:ext uri="{FF2B5EF4-FFF2-40B4-BE49-F238E27FC236}">
                    <a16:creationId xmlns:a16="http://schemas.microsoft.com/office/drawing/2014/main" id="{03AD8906-37AC-4DCC-38D7-5609372F8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711" y="2262281"/>
                <a:ext cx="2158676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3C7EBC-FAFA-F27F-331C-34BD3E2454C8}"/>
                  </a:ext>
                </a:extLst>
              </p:cNvPr>
              <p:cNvSpPr txBox="1"/>
              <p:nvPr/>
            </p:nvSpPr>
            <p:spPr>
              <a:xfrm>
                <a:off x="497711" y="2312870"/>
                <a:ext cx="36740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3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01</a:t>
                </a:r>
                <a:endParaRPr kumimoji="1" lang="ko-KR" altLang="en-US" sz="13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D6D91D5-1467-4A6D-88DE-57F9C4365187}"/>
                  </a:ext>
                </a:extLst>
              </p:cNvPr>
              <p:cNvSpPr txBox="1"/>
              <p:nvPr/>
            </p:nvSpPr>
            <p:spPr>
              <a:xfrm>
                <a:off x="497711" y="2681022"/>
                <a:ext cx="2162772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시작 버튼 상호작용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플레이 진행 버튼 상호작용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024194C-5E53-8C79-A2E6-CFE175D583AC}"/>
                </a:ext>
              </a:extLst>
            </p:cNvPr>
            <p:cNvGrpSpPr/>
            <p:nvPr/>
          </p:nvGrpSpPr>
          <p:grpSpPr>
            <a:xfrm>
              <a:off x="5599481" y="1579288"/>
              <a:ext cx="2122338" cy="1090372"/>
              <a:chOff x="2384766" y="2266348"/>
              <a:chExt cx="2122338" cy="1090372"/>
            </a:xfrm>
          </p:grpSpPr>
          <p:cxnSp>
            <p:nvCxnSpPr>
              <p:cNvPr id="76" name="직선 연결선[R] 75">
                <a:extLst>
                  <a:ext uri="{FF2B5EF4-FFF2-40B4-BE49-F238E27FC236}">
                    <a16:creationId xmlns:a16="http://schemas.microsoft.com/office/drawing/2014/main" id="{714E809E-06A3-CBC7-57EA-CCF0BB1DC107}"/>
                  </a:ext>
                </a:extLst>
              </p:cNvPr>
              <p:cNvCxnSpPr>
                <a:cxnSpLocks/>
                <a:endCxn id="84" idx="3"/>
              </p:cNvCxnSpPr>
              <p:nvPr/>
            </p:nvCxnSpPr>
            <p:spPr>
              <a:xfrm>
                <a:off x="2384766" y="2266348"/>
                <a:ext cx="2117020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0775E7B-290F-B11C-A588-3A736C0BC4FD}"/>
                  </a:ext>
                </a:extLst>
              </p:cNvPr>
              <p:cNvSpPr txBox="1"/>
              <p:nvPr/>
            </p:nvSpPr>
            <p:spPr>
              <a:xfrm>
                <a:off x="2384766" y="2312870"/>
                <a:ext cx="4279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03</a:t>
                </a:r>
                <a:endParaRPr kumimoji="1" lang="ko-KR" altLang="en-US" sz="13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AED7230-6B97-FFE9-2913-1868A032214D}"/>
                  </a:ext>
                </a:extLst>
              </p:cNvPr>
              <p:cNvSpPr txBox="1"/>
              <p:nvPr/>
            </p:nvSpPr>
            <p:spPr>
              <a:xfrm>
                <a:off x="2421277" y="2681022"/>
                <a:ext cx="2085827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스테이지 스토리 출력</a:t>
                </a:r>
                <a:endPara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</a:t>
                </a: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스테이지의 스토리 출력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33C1CBF-1DEF-FECB-D679-0D960DAD05EA}"/>
                </a:ext>
              </a:extLst>
            </p:cNvPr>
            <p:cNvGrpSpPr/>
            <p:nvPr/>
          </p:nvGrpSpPr>
          <p:grpSpPr>
            <a:xfrm>
              <a:off x="287671" y="2954588"/>
              <a:ext cx="2158676" cy="1188000"/>
              <a:chOff x="497711" y="3637580"/>
              <a:chExt cx="2158676" cy="1188000"/>
            </a:xfrm>
          </p:grpSpPr>
          <p:sp>
            <p:nvSpPr>
              <p:cNvPr id="74" name="오각형[P] 73">
                <a:extLst>
                  <a:ext uri="{FF2B5EF4-FFF2-40B4-BE49-F238E27FC236}">
                    <a16:creationId xmlns:a16="http://schemas.microsoft.com/office/drawing/2014/main" id="{C096A5A3-A27B-E59F-EAC5-150598474939}"/>
                  </a:ext>
                </a:extLst>
              </p:cNvPr>
              <p:cNvSpPr/>
              <p:nvPr/>
            </p:nvSpPr>
            <p:spPr>
              <a:xfrm>
                <a:off x="497711" y="3637580"/>
                <a:ext cx="2158676" cy="1188000"/>
              </a:xfrm>
              <a:prstGeom prst="homePlate">
                <a:avLst>
                  <a:gd name="adj" fmla="val 2383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ko-KR" altLang="en-US" sz="15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D4B2C95-1CBA-84AE-C615-2BA321F30E52}"/>
                  </a:ext>
                </a:extLst>
              </p:cNvPr>
              <p:cNvSpPr txBox="1"/>
              <p:nvPr/>
            </p:nvSpPr>
            <p:spPr>
              <a:xfrm>
                <a:off x="613093" y="3955158"/>
                <a:ext cx="1205779" cy="5528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Start Screen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시작 화면</a:t>
                </a:r>
                <a:endParaRPr kumimoji="1"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7988454-0FB2-FD95-E1E1-7C6A0CE917B8}"/>
                </a:ext>
              </a:extLst>
            </p:cNvPr>
            <p:cNvGrpSpPr/>
            <p:nvPr/>
          </p:nvGrpSpPr>
          <p:grpSpPr>
            <a:xfrm>
              <a:off x="7897137" y="3206570"/>
              <a:ext cx="3331636" cy="684036"/>
              <a:chOff x="8461594" y="3272166"/>
              <a:chExt cx="3331636" cy="684036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EE6224D-9B03-2199-F536-B06E9736C74B}"/>
                  </a:ext>
                </a:extLst>
              </p:cNvPr>
              <p:cNvSpPr txBox="1"/>
              <p:nvPr/>
            </p:nvSpPr>
            <p:spPr>
              <a:xfrm>
                <a:off x="8461594" y="3272166"/>
                <a:ext cx="2060506" cy="68364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5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전투 시스템 실행</a:t>
                </a:r>
                <a:endParaRPr kumimoji="1" lang="en-US" altLang="ko-KR" sz="15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본격적인 스테이지 플레이 가능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F0002E5-202F-BCA1-935A-652EACFC4449}"/>
                  </a:ext>
                </a:extLst>
              </p:cNvPr>
              <p:cNvSpPr txBox="1"/>
              <p:nvPr/>
            </p:nvSpPr>
            <p:spPr>
              <a:xfrm>
                <a:off x="10573024" y="3283707"/>
                <a:ext cx="1220206" cy="6605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Fight Screen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전투 화면</a:t>
                </a:r>
              </a:p>
            </p:txBody>
          </p:sp>
          <p:cxnSp>
            <p:nvCxnSpPr>
              <p:cNvPr id="73" name="직선 연결선[R] 72">
                <a:extLst>
                  <a:ext uri="{FF2B5EF4-FFF2-40B4-BE49-F238E27FC236}">
                    <a16:creationId xmlns:a16="http://schemas.microsoft.com/office/drawing/2014/main" id="{E0965A39-D3D9-8A1F-CA5A-1879611E2C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16119" y="3286654"/>
                <a:ext cx="2659" cy="669548"/>
              </a:xfrm>
              <a:prstGeom prst="line">
                <a:avLst/>
              </a:prstGeom>
              <a:ln w="9525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FF7AE49-7A98-726C-920F-8302806B8258}"/>
                </a:ext>
              </a:extLst>
            </p:cNvPr>
            <p:cNvGrpSpPr/>
            <p:nvPr/>
          </p:nvGrpSpPr>
          <p:grpSpPr>
            <a:xfrm>
              <a:off x="2590472" y="1579288"/>
              <a:ext cx="2932315" cy="1090372"/>
              <a:chOff x="2384766" y="2266348"/>
              <a:chExt cx="2932315" cy="1090372"/>
            </a:xfrm>
          </p:grpSpPr>
          <p:cxnSp>
            <p:nvCxnSpPr>
              <p:cNvPr id="68" name="직선 연결선[R] 67">
                <a:extLst>
                  <a:ext uri="{FF2B5EF4-FFF2-40B4-BE49-F238E27FC236}">
                    <a16:creationId xmlns:a16="http://schemas.microsoft.com/office/drawing/2014/main" id="{65C3160E-294A-B6A8-154E-F0023E99BBBD}"/>
                  </a:ext>
                </a:extLst>
              </p:cNvPr>
              <p:cNvCxnSpPr>
                <a:cxnSpLocks/>
                <a:endCxn id="82" idx="3"/>
              </p:cNvCxnSpPr>
              <p:nvPr/>
            </p:nvCxnSpPr>
            <p:spPr>
              <a:xfrm>
                <a:off x="2384766" y="2266348"/>
                <a:ext cx="2932315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63D4DF5-3ABD-B138-1C68-C473A4DD43E9}"/>
                  </a:ext>
                </a:extLst>
              </p:cNvPr>
              <p:cNvSpPr txBox="1"/>
              <p:nvPr/>
            </p:nvSpPr>
            <p:spPr>
              <a:xfrm>
                <a:off x="2384766" y="2312870"/>
                <a:ext cx="4279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3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02</a:t>
                </a:r>
                <a:endParaRPr kumimoji="1" lang="ko-KR" altLang="en-US" sz="13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3E9BBA-8E98-C14D-5F31-368A535A7936}"/>
                  </a:ext>
                </a:extLst>
              </p:cNvPr>
              <p:cNvSpPr txBox="1"/>
              <p:nvPr/>
            </p:nvSpPr>
            <p:spPr>
              <a:xfrm>
                <a:off x="2421277" y="2681022"/>
                <a:ext cx="2795958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스테이지 선택 버튼 상호작용</a:t>
                </a:r>
                <a:endParaRPr kumimoji="1" lang="en-US" altLang="ko-KR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첫 플레이 시 </a:t>
                </a:r>
                <a:r>
                  <a: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</a:t>
                </a: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스테이지만 선택가능</a:t>
                </a: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9971C27-C67B-6B1B-428B-45FDBECB8FC0}"/>
                </a:ext>
              </a:extLst>
            </p:cNvPr>
            <p:cNvSpPr/>
            <p:nvPr/>
          </p:nvSpPr>
          <p:spPr>
            <a:xfrm>
              <a:off x="1164437" y="4894269"/>
              <a:ext cx="2273707" cy="9764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세이브파일의 스테이지 번호</a:t>
              </a:r>
              <a:endParaRPr kumimoji="1" lang="en-US" altLang="ko-KR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endParaRPr kumimoji="1" lang="en-US" altLang="ko-KR" sz="3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확인 후 </a:t>
              </a:r>
              <a:r>
                <a:rPr kumimoji="1" lang="ko-KR" altLang="en-US" sz="1400" dirty="0" err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알림창</a:t>
              </a:r>
              <a:r>
                <a:rPr kumimoji="1" lang="ko-KR" altLang="en-US" sz="1400" dirty="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출력</a:t>
              </a:r>
            </a:p>
          </p:txBody>
        </p:sp>
        <p:cxnSp>
          <p:nvCxnSpPr>
            <p:cNvPr id="67" name="꺾인 연결선[E] 66">
              <a:extLst>
                <a:ext uri="{FF2B5EF4-FFF2-40B4-BE49-F238E27FC236}">
                  <a16:creationId xmlns:a16="http://schemas.microsoft.com/office/drawing/2014/main" id="{46148B2A-E60B-CB1E-B4B6-22265FB8FE03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rot="10800000">
              <a:off x="637761" y="4142597"/>
              <a:ext cx="526676" cy="1239905"/>
            </a:xfrm>
            <a:prstGeom prst="bentConnector2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37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2620-6F27-E0CB-364C-EB60D641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748CF-4C86-AECC-A44E-09FAAB7B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5EDBCD-CE3A-54F7-9E5C-59484E251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컨셉 및 진행 방식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5BB2B-7177-CD09-055B-A514C919B961}"/>
              </a:ext>
            </a:extLst>
          </p:cNvPr>
          <p:cNvSpPr txBox="1"/>
          <p:nvPr/>
        </p:nvSpPr>
        <p:spPr>
          <a:xfrm>
            <a:off x="10463378" y="708713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선택 화면 종류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9BE8F5-2BE5-091E-4FEF-67960EE82676}"/>
              </a:ext>
            </a:extLst>
          </p:cNvPr>
          <p:cNvSpPr/>
          <p:nvPr/>
        </p:nvSpPr>
        <p:spPr>
          <a:xfrm>
            <a:off x="374904" y="2133600"/>
            <a:ext cx="2645664" cy="3657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77B5FD-E5C9-2E60-A2DB-099FD51E1676}"/>
              </a:ext>
            </a:extLst>
          </p:cNvPr>
          <p:cNvSpPr/>
          <p:nvPr/>
        </p:nvSpPr>
        <p:spPr>
          <a:xfrm>
            <a:off x="3307080" y="2133600"/>
            <a:ext cx="2645664" cy="3657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C50418-6D9E-1343-F274-5CFA26BD64B0}"/>
              </a:ext>
            </a:extLst>
          </p:cNvPr>
          <p:cNvSpPr/>
          <p:nvPr/>
        </p:nvSpPr>
        <p:spPr>
          <a:xfrm>
            <a:off x="6239256" y="2133600"/>
            <a:ext cx="2645664" cy="3657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BCA512-7A81-9111-DC9E-85490062D5F3}"/>
              </a:ext>
            </a:extLst>
          </p:cNvPr>
          <p:cNvSpPr/>
          <p:nvPr/>
        </p:nvSpPr>
        <p:spPr>
          <a:xfrm>
            <a:off x="9171432" y="2133600"/>
            <a:ext cx="2645664" cy="3657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innerShdw blurRad="1143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1B4F71-20A5-5968-49DF-08FFD4077C3C}"/>
              </a:ext>
            </a:extLst>
          </p:cNvPr>
          <p:cNvSpPr txBox="1"/>
          <p:nvPr/>
        </p:nvSpPr>
        <p:spPr>
          <a:xfrm>
            <a:off x="490728" y="2194563"/>
            <a:ext cx="1491114" cy="773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Start Screen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게임 시작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C86BD-CE3C-D433-EDC0-64E868BF8C62}"/>
              </a:ext>
            </a:extLst>
          </p:cNvPr>
          <p:cNvSpPr txBox="1"/>
          <p:nvPr/>
        </p:nvSpPr>
        <p:spPr>
          <a:xfrm>
            <a:off x="3435820" y="2194562"/>
            <a:ext cx="2308645" cy="773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Stage Select Screen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스테이지 선택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99922-008E-197A-3042-F7C4334C4503}"/>
              </a:ext>
            </a:extLst>
          </p:cNvPr>
          <p:cNvSpPr txBox="1"/>
          <p:nvPr/>
        </p:nvSpPr>
        <p:spPr>
          <a:xfrm>
            <a:off x="6367996" y="2194561"/>
            <a:ext cx="1544012" cy="773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Story Screen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스토리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CB0B3-A83C-A185-1671-B70086DFB117}"/>
              </a:ext>
            </a:extLst>
          </p:cNvPr>
          <p:cNvSpPr txBox="1"/>
          <p:nvPr/>
        </p:nvSpPr>
        <p:spPr>
          <a:xfrm>
            <a:off x="9300172" y="2194560"/>
            <a:ext cx="1511952" cy="773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Fight Screen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전투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5E4CF8-961B-03CC-3D9F-289F019D6168}"/>
              </a:ext>
            </a:extLst>
          </p:cNvPr>
          <p:cNvSpPr txBox="1"/>
          <p:nvPr/>
        </p:nvSpPr>
        <p:spPr>
          <a:xfrm>
            <a:off x="490728" y="2973176"/>
            <a:ext cx="16113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게임 시작 시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처음 출력되는 화면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CC871D-4061-69ED-B8D3-C4AF8AADAE77}"/>
              </a:ext>
            </a:extLst>
          </p:cNvPr>
          <p:cNvSpPr txBox="1"/>
          <p:nvPr/>
        </p:nvSpPr>
        <p:spPr>
          <a:xfrm>
            <a:off x="3441770" y="2967913"/>
            <a:ext cx="2278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스테이지를 직접 선택하도록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버튼을 배치한 화면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69BC1A-AFFF-E0A6-D165-4B9640395A54}"/>
              </a:ext>
            </a:extLst>
          </p:cNvPr>
          <p:cNvSpPr txBox="1"/>
          <p:nvPr/>
        </p:nvSpPr>
        <p:spPr>
          <a:xfrm>
            <a:off x="6367996" y="2967913"/>
            <a:ext cx="1991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스토리 출력을 위한 화면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CB693-AAAF-1031-A8A6-EB06E4E54DA9}"/>
              </a:ext>
            </a:extLst>
          </p:cNvPr>
          <p:cNvSpPr txBox="1"/>
          <p:nvPr/>
        </p:nvSpPr>
        <p:spPr>
          <a:xfrm>
            <a:off x="9300172" y="2967913"/>
            <a:ext cx="23246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전투 시스템이 실행되는 화면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AE7553-4817-DC42-C455-25202F54A159}"/>
              </a:ext>
            </a:extLst>
          </p:cNvPr>
          <p:cNvSpPr txBox="1"/>
          <p:nvPr/>
        </p:nvSpPr>
        <p:spPr>
          <a:xfrm>
            <a:off x="490728" y="4652309"/>
            <a:ext cx="1902765" cy="102457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게임 시작 옵션 두 가지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설정 옵션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나가기 옵션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70889-BD8B-39F3-C7C4-60D3CDD5EEAC}"/>
              </a:ext>
            </a:extLst>
          </p:cNvPr>
          <p:cNvSpPr txBox="1"/>
          <p:nvPr/>
        </p:nvSpPr>
        <p:spPr>
          <a:xfrm>
            <a:off x="3435820" y="4652309"/>
            <a:ext cx="2369238" cy="102457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스테이지 해금 조건 확인 기능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해금된 스테이지 출력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해금되지 않은 스테이지 출력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AD1D6A-DEBF-4FD8-A279-3CD1F13455C0}"/>
              </a:ext>
            </a:extLst>
          </p:cNvPr>
          <p:cNvSpPr txBox="1"/>
          <p:nvPr/>
        </p:nvSpPr>
        <p:spPr>
          <a:xfrm>
            <a:off x="6367996" y="4652309"/>
            <a:ext cx="2213748" cy="102457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배경 이미지 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NPC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이미지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대사창 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대사 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이름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스토리 스킵 기능 사용 가능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14121D-9C3B-A5EC-5444-018BD2EDCB8D}"/>
              </a:ext>
            </a:extLst>
          </p:cNvPr>
          <p:cNvSpPr txBox="1"/>
          <p:nvPr/>
        </p:nvSpPr>
        <p:spPr>
          <a:xfrm>
            <a:off x="9300172" y="4975475"/>
            <a:ext cx="2273058" cy="7014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적군과의 전투 진행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소환 → </a:t>
            </a:r>
            <a:r>
              <a:rPr kumimoji="1"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소환수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선택 → 공격</a:t>
            </a:r>
            <a:endParaRPr kumimoji="1" lang="en-US" altLang="ko-KR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54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8A418-3E4D-7189-468A-B69133E72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C9B96-A50E-7C9F-9BC0-45E3A955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7479E0-91CD-D9E5-10FE-D5F2C8EBB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5994A-2AE3-9813-FC95-DF775AB95F64}"/>
              </a:ext>
            </a:extLst>
          </p:cNvPr>
          <p:cNvSpPr txBox="1"/>
          <p:nvPr/>
        </p:nvSpPr>
        <p:spPr>
          <a:xfrm>
            <a:off x="9214639" y="70871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전체적인 게임 플레이 시스템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54118BC-5A57-C38F-74B6-2E8BB8F3F621}"/>
              </a:ext>
            </a:extLst>
          </p:cNvPr>
          <p:cNvCxnSpPr>
            <a:cxnSpLocks/>
          </p:cNvCxnSpPr>
          <p:nvPr/>
        </p:nvCxnSpPr>
        <p:spPr>
          <a:xfrm>
            <a:off x="512064" y="2945463"/>
            <a:ext cx="1167993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C23C17-0022-CF34-24E0-F6C3C4A90579}"/>
              </a:ext>
            </a:extLst>
          </p:cNvPr>
          <p:cNvGrpSpPr/>
          <p:nvPr/>
        </p:nvGrpSpPr>
        <p:grpSpPr>
          <a:xfrm>
            <a:off x="422064" y="2389032"/>
            <a:ext cx="2824812" cy="2079937"/>
            <a:chOff x="422064" y="2247729"/>
            <a:chExt cx="2824812" cy="20799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D86A37D-66DD-78F9-2CBC-F5B40DA729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064" y="271416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C0B146-5A67-C6FC-2F1C-042A985E46BA}"/>
                </a:ext>
              </a:extLst>
            </p:cNvPr>
            <p:cNvSpPr txBox="1"/>
            <p:nvPr/>
          </p:nvSpPr>
          <p:spPr>
            <a:xfrm>
              <a:off x="422064" y="2247729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처음 또는 이어서 게임 진행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2C87C8-C52C-23F5-D0EA-FDD8C7F96B50}"/>
                </a:ext>
              </a:extLst>
            </p:cNvPr>
            <p:cNvSpPr txBox="1"/>
            <p:nvPr/>
          </p:nvSpPr>
          <p:spPr>
            <a:xfrm>
              <a:off x="422064" y="3235059"/>
              <a:ext cx="2824812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세이브파일을 이어서 플레이할지</a:t>
              </a: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,</a:t>
              </a: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처음부터 플레이할지 결정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endParaRPr kumimoji="1" lang="en-US" altLang="ko-KR" sz="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만약 세이브파일이 없다면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이어서 플레이하는 옵션은 비활성화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E55AA5-8BF7-4E30-8394-EEF77044453F}"/>
              </a:ext>
            </a:extLst>
          </p:cNvPr>
          <p:cNvGrpSpPr/>
          <p:nvPr/>
        </p:nvGrpSpPr>
        <p:grpSpPr>
          <a:xfrm>
            <a:off x="3928353" y="2389032"/>
            <a:ext cx="3584636" cy="2079937"/>
            <a:chOff x="3817536" y="2247729"/>
            <a:chExt cx="3584636" cy="207993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5D7485C-F8DC-2C1A-A834-4FFB000A49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7536" y="271416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1F75FC-B60C-E6EC-E2E9-33259CEDDED1}"/>
                </a:ext>
              </a:extLst>
            </p:cNvPr>
            <p:cNvSpPr txBox="1"/>
            <p:nvPr/>
          </p:nvSpPr>
          <p:spPr>
            <a:xfrm>
              <a:off x="3817536" y="2247729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스테이지 선택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D9A2BE-6C7E-EB49-7F61-F992E8165862}"/>
                </a:ext>
              </a:extLst>
            </p:cNvPr>
            <p:cNvSpPr txBox="1"/>
            <p:nvPr/>
          </p:nvSpPr>
          <p:spPr>
            <a:xfrm>
              <a:off x="3817536" y="3235059"/>
              <a:ext cx="3584636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세이브파일에 저장된 스테이지 번호를 이용해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해금된 스테이지와 그렇지 않은 스테이지 구분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endParaRPr kumimoji="1" lang="en-US" altLang="ko-KR" sz="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만약 세이브파일이 없다면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1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스테이지 제외 나머지 스테이지는 비활성화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0D761D-2873-4A3F-D3B7-29FB30CF4604}"/>
              </a:ext>
            </a:extLst>
          </p:cNvPr>
          <p:cNvGrpSpPr/>
          <p:nvPr/>
        </p:nvGrpSpPr>
        <p:grpSpPr>
          <a:xfrm>
            <a:off x="8194466" y="2389032"/>
            <a:ext cx="2871299" cy="1310494"/>
            <a:chOff x="8194466" y="2247729"/>
            <a:chExt cx="2871299" cy="131049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93E5F7-6539-4C03-6AC2-A04C483A77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4466" y="271416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67A3CA-8915-5328-4F08-22767199B877}"/>
                </a:ext>
              </a:extLst>
            </p:cNvPr>
            <p:cNvSpPr txBox="1"/>
            <p:nvPr/>
          </p:nvSpPr>
          <p:spPr>
            <a:xfrm>
              <a:off x="8194466" y="2247729"/>
              <a:ext cx="214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전투 시스템 실행 시작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60EB94-1BC5-8D0C-1299-772DDF824E5E}"/>
                </a:ext>
              </a:extLst>
            </p:cNvPr>
            <p:cNvSpPr txBox="1"/>
            <p:nvPr/>
          </p:nvSpPr>
          <p:spPr>
            <a:xfrm>
              <a:off x="8194466" y="3235058"/>
              <a:ext cx="28712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선택한 스테이지의 전투 시스템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43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4E2C6-0435-6FE1-26DE-2292645B1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17248-0BDE-DE8F-AD2C-FEBE263A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A2C829-45BA-9157-FC6B-692F936DC3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FEE19-AADC-EDF3-3AC8-B1225416C5A4}"/>
              </a:ext>
            </a:extLst>
          </p:cNvPr>
          <p:cNvSpPr txBox="1"/>
          <p:nvPr/>
        </p:nvSpPr>
        <p:spPr>
          <a:xfrm>
            <a:off x="9214639" y="70871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전체적인 게임 플레이 시스템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132B7A0-7F90-D8B6-DFF4-D1A22CD77DC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0" y="2945463"/>
            <a:ext cx="1254360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44A676-0F3F-E310-05A5-296CB4766908}"/>
              </a:ext>
            </a:extLst>
          </p:cNvPr>
          <p:cNvGrpSpPr/>
          <p:nvPr/>
        </p:nvGrpSpPr>
        <p:grpSpPr>
          <a:xfrm>
            <a:off x="4518148" y="2028356"/>
            <a:ext cx="2704587" cy="2209780"/>
            <a:chOff x="3817536" y="1887053"/>
            <a:chExt cx="2704587" cy="220978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E34623C-E9BE-6A44-FAE0-5D82C3EF50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7536" y="271416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18A715-06FB-4828-469E-12D5FC365663}"/>
                </a:ext>
              </a:extLst>
            </p:cNvPr>
            <p:cNvSpPr txBox="1"/>
            <p:nvPr/>
          </p:nvSpPr>
          <p:spPr>
            <a:xfrm>
              <a:off x="3817536" y="1887053"/>
              <a:ext cx="2198038" cy="730008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전투 종료 조건 충족 시</a:t>
              </a:r>
              <a:endParaRPr kumimoji="1" lang="en-US" altLang="ko-KR" dirty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전투 시스템 출력 종료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93F1C6-4BAD-682B-BAF6-2B0DF764177E}"/>
                </a:ext>
              </a:extLst>
            </p:cNvPr>
            <p:cNvSpPr txBox="1"/>
            <p:nvPr/>
          </p:nvSpPr>
          <p:spPr>
            <a:xfrm>
              <a:off x="3817536" y="3235059"/>
              <a:ext cx="270458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하나의 스테이지 턴 종료 후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전투 종료 조건을 충족했는지 검사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endParaRPr kumimoji="1" lang="en-US" altLang="ko-KR" sz="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조건이 충족되면 전투 시스템 종료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9EB111-6FB8-2192-DB23-78FBFA394FA9}"/>
              </a:ext>
            </a:extLst>
          </p:cNvPr>
          <p:cNvGrpSpPr/>
          <p:nvPr/>
        </p:nvGrpSpPr>
        <p:grpSpPr>
          <a:xfrm>
            <a:off x="422064" y="2389032"/>
            <a:ext cx="2871299" cy="2079937"/>
            <a:chOff x="422064" y="2247729"/>
            <a:chExt cx="2871299" cy="207993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0C2C2B3-DD0E-D2A9-7226-48ABFB4C34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064" y="271416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D7CB98-10FA-CF89-62C1-65BD30241EFA}"/>
                </a:ext>
              </a:extLst>
            </p:cNvPr>
            <p:cNvSpPr txBox="1"/>
            <p:nvPr/>
          </p:nvSpPr>
          <p:spPr>
            <a:xfrm>
              <a:off x="422064" y="2247729"/>
              <a:ext cx="1035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전투 진행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96178F-5D32-65E4-9860-C0E0E931121D}"/>
                </a:ext>
              </a:extLst>
            </p:cNvPr>
            <p:cNvSpPr txBox="1"/>
            <p:nvPr/>
          </p:nvSpPr>
          <p:spPr>
            <a:xfrm>
              <a:off x="422064" y="3235059"/>
              <a:ext cx="2871299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스테이지의 턴을 거듭해가며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전투 진행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endParaRPr kumimoji="1" lang="en-US" altLang="ko-KR" sz="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전투 종료 조건이 충족되기 전까지는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시스템이 종료되지 않음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E769645-BDAE-B38E-7672-DDC0BE4B83E0}"/>
              </a:ext>
            </a:extLst>
          </p:cNvPr>
          <p:cNvGrpSpPr/>
          <p:nvPr/>
        </p:nvGrpSpPr>
        <p:grpSpPr>
          <a:xfrm>
            <a:off x="8447520" y="2389032"/>
            <a:ext cx="2871299" cy="2926321"/>
            <a:chOff x="8194466" y="2247729"/>
            <a:chExt cx="2871299" cy="2926321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1C39C41-D604-98F8-3626-99AAA9C7E4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4466" y="271416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60FE9D-B60D-E519-F1ED-29C235442564}"/>
                </a:ext>
              </a:extLst>
            </p:cNvPr>
            <p:cNvSpPr txBox="1"/>
            <p:nvPr/>
          </p:nvSpPr>
          <p:spPr>
            <a:xfrm>
              <a:off x="8194466" y="2247729"/>
              <a:ext cx="2539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스테이지 클리어 여부 체크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86E5CC-19D9-A58E-5C45-92C4E5501A9E}"/>
                </a:ext>
              </a:extLst>
            </p:cNvPr>
            <p:cNvSpPr txBox="1"/>
            <p:nvPr/>
          </p:nvSpPr>
          <p:spPr>
            <a:xfrm>
              <a:off x="8194466" y="3235058"/>
              <a:ext cx="287129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전투 시스템이 출력 종료되는 경우는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2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가지가 존재</a:t>
              </a:r>
              <a:endParaRPr kumimoji="1" lang="en-US" altLang="ko-KR" sz="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en-US" altLang="ko-KR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‘</a:t>
              </a:r>
              <a:r>
                <a:rPr kumimoji="1" lang="ko-KR" altLang="en-US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스테이지를 클리어했을 시</a:t>
              </a:r>
              <a:r>
                <a:rPr kumimoji="1" lang="en-US" altLang="ko-KR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’</a:t>
              </a: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적군 </a:t>
              </a:r>
              <a:r>
                <a:rPr kumimoji="1" lang="ko-KR" altLang="en-US" sz="15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몹의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개수가 </a:t>
              </a: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일 경우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en-US" altLang="ko-KR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‘</a:t>
              </a:r>
              <a:r>
                <a:rPr kumimoji="1" lang="ko-KR" altLang="en-US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스테이지를 클리어하지 못했을 시</a:t>
              </a:r>
              <a:r>
                <a:rPr kumimoji="1" lang="en-US" altLang="ko-KR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’</a:t>
              </a: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아군 </a:t>
              </a:r>
              <a:r>
                <a:rPr kumimoji="1" lang="ko-KR" altLang="en-US" sz="15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몹의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개수가 </a:t>
              </a: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0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일 경우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2DD6EC0-0B4D-81D4-0284-E4C85BF9EE9A}"/>
              </a:ext>
            </a:extLst>
          </p:cNvPr>
          <p:cNvGrpSpPr/>
          <p:nvPr/>
        </p:nvGrpSpPr>
        <p:grpSpPr>
          <a:xfrm>
            <a:off x="12543603" y="2389032"/>
            <a:ext cx="3446777" cy="2079936"/>
            <a:chOff x="8194466" y="2247729"/>
            <a:chExt cx="3446777" cy="207993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C524F10-2054-47C1-03EF-64BFEB695C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4466" y="271416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49AC7E-E25C-72F8-E488-03C1614E4DC0}"/>
                </a:ext>
              </a:extLst>
            </p:cNvPr>
            <p:cNvSpPr txBox="1"/>
            <p:nvPr/>
          </p:nvSpPr>
          <p:spPr>
            <a:xfrm>
              <a:off x="8194466" y="2247729"/>
              <a:ext cx="3446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스테이지 전부 클리어 시 게임 클리어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930A1D-C3C5-D112-4F75-3F2B206E92B6}"/>
                </a:ext>
              </a:extLst>
            </p:cNvPr>
            <p:cNvSpPr txBox="1"/>
            <p:nvPr/>
          </p:nvSpPr>
          <p:spPr>
            <a:xfrm>
              <a:off x="8194466" y="3235058"/>
              <a:ext cx="3204723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한 스테이지를 클리어하면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다음 스테이지로 </a:t>
              </a:r>
              <a:r>
                <a:rPr kumimoji="1" lang="ko-KR" altLang="en-US" sz="15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넘어감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endParaRPr kumimoji="1" lang="en-US" altLang="ko-KR" sz="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반복해서 모든 스테이지를 클리어할 경우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게임 클리어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22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70A18-C9C4-8C78-C7EB-DB8851EC6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27AEC-E961-D5C3-D964-C27FCF66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EA7A36-AD10-4661-8BF8-FA9E50E4B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B41CD-EE09-2ADF-107C-737E1B5468C2}"/>
              </a:ext>
            </a:extLst>
          </p:cNvPr>
          <p:cNvSpPr txBox="1"/>
          <p:nvPr/>
        </p:nvSpPr>
        <p:spPr>
          <a:xfrm>
            <a:off x="10121940" y="708713"/>
            <a:ext cx="183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세이브파일 시스템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E239B81-720D-244A-D1EC-E8CC192B0BC9}"/>
              </a:ext>
            </a:extLst>
          </p:cNvPr>
          <p:cNvSpPr>
            <a:spLocks noChangeAspect="1"/>
          </p:cNvSpPr>
          <p:nvPr/>
        </p:nvSpPr>
        <p:spPr>
          <a:xfrm>
            <a:off x="5196000" y="2170176"/>
            <a:ext cx="1800000" cy="180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7A94832-972C-27CB-80E3-D82FFE0E9EC1}"/>
              </a:ext>
            </a:extLst>
          </p:cNvPr>
          <p:cNvSpPr>
            <a:spLocks noChangeAspect="1"/>
          </p:cNvSpPr>
          <p:nvPr/>
        </p:nvSpPr>
        <p:spPr>
          <a:xfrm>
            <a:off x="8728789" y="2170176"/>
            <a:ext cx="1800000" cy="180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960E460-F425-F30D-11AE-D1F50098885B}"/>
              </a:ext>
            </a:extLst>
          </p:cNvPr>
          <p:cNvSpPr>
            <a:spLocks noChangeAspect="1"/>
          </p:cNvSpPr>
          <p:nvPr/>
        </p:nvSpPr>
        <p:spPr>
          <a:xfrm>
            <a:off x="1663211" y="2170176"/>
            <a:ext cx="1800000" cy="180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5F5BC0-45FC-DBC3-CCA1-F6DC244B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10" y="2530176"/>
            <a:ext cx="1080000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855AA8-7931-7390-C65E-51259C80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60" y="2530176"/>
            <a:ext cx="1080000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FFD5A6-FA7F-BA77-6FC5-E126C895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790" y="2530176"/>
            <a:ext cx="1080000" cy="10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56EB4-1866-0190-B519-646888639B22}"/>
              </a:ext>
            </a:extLst>
          </p:cNvPr>
          <p:cNvSpPr txBox="1"/>
          <p:nvPr/>
        </p:nvSpPr>
        <p:spPr>
          <a:xfrm>
            <a:off x="1621286" y="4232640"/>
            <a:ext cx="18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첫 세이브파일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63B6D4-BC2A-5B83-4DD6-0E3FCE7E6750}"/>
              </a:ext>
            </a:extLst>
          </p:cNvPr>
          <p:cNvSpPr txBox="1"/>
          <p:nvPr/>
        </p:nvSpPr>
        <p:spPr>
          <a:xfrm>
            <a:off x="5280713" y="423264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세이브파일 갱신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A8F5E-C3AE-FA5D-F49B-17748240EF31}"/>
              </a:ext>
            </a:extLst>
          </p:cNvPr>
          <p:cNvSpPr txBox="1"/>
          <p:nvPr/>
        </p:nvSpPr>
        <p:spPr>
          <a:xfrm>
            <a:off x="8614732" y="423264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세이브파일 불러오기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E80AC-349B-14D0-1074-5731E7272C79}"/>
              </a:ext>
            </a:extLst>
          </p:cNvPr>
          <p:cNvSpPr txBox="1"/>
          <p:nvPr/>
        </p:nvSpPr>
        <p:spPr>
          <a:xfrm>
            <a:off x="913562" y="4864436"/>
            <a:ext cx="3299301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프롤로그 이후 생성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게임 내에 저장되며</a:t>
            </a:r>
            <a:r>
              <a: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스테이지 번호를 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145A6-5C94-32C6-AD80-0D0CA8BDD71D}"/>
              </a:ext>
            </a:extLst>
          </p:cNvPr>
          <p:cNvSpPr txBox="1"/>
          <p:nvPr/>
        </p:nvSpPr>
        <p:spPr>
          <a:xfrm>
            <a:off x="4888029" y="4864435"/>
            <a:ext cx="2537874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하나의 스테이지 클리어 후 갱신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accent3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스테이지 번호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새롭게 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02DE6C-9C57-6CC5-5CC3-2932B6B002CE}"/>
              </a:ext>
            </a:extLst>
          </p:cNvPr>
          <p:cNvSpPr txBox="1"/>
          <p:nvPr/>
        </p:nvSpPr>
        <p:spPr>
          <a:xfrm>
            <a:off x="8359855" y="4864434"/>
            <a:ext cx="2537875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스테이지 선택 화면부터 시작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스테이지 번호로 해금 여부 파악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82A9C-7FD9-A1DD-D63C-FEDFF0BDF793}"/>
              </a:ext>
            </a:extLst>
          </p:cNvPr>
          <p:cNvCxnSpPr/>
          <p:nvPr/>
        </p:nvCxnSpPr>
        <p:spPr>
          <a:xfrm>
            <a:off x="5074080" y="5437632"/>
            <a:ext cx="1080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1D608D-DA19-B689-470C-587DD092F906}"/>
              </a:ext>
            </a:extLst>
          </p:cNvPr>
          <p:cNvSpPr/>
          <p:nvPr/>
        </p:nvSpPr>
        <p:spPr>
          <a:xfrm>
            <a:off x="5898047" y="5698949"/>
            <a:ext cx="2136481" cy="6835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해금된 스테이지 번호 중</a:t>
            </a:r>
            <a:endParaRPr kumimoji="1" lang="en-US" altLang="ko-KR" sz="14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3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큰 숫자 </a:t>
            </a:r>
            <a:r>
              <a:rPr kumimoji="1" lang="en-US" altLang="ko-KR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</a:t>
            </a:r>
            <a:r>
              <a:rPr kumimoji="1" lang="ko-KR" altLang="en-US" sz="14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kumimoji="1" lang="ko-KR" altLang="en-US" sz="14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56E7FDA4-8E83-D8C6-99F2-A6C16A048548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5408976" y="5551631"/>
            <a:ext cx="603070" cy="375072"/>
          </a:xfrm>
          <a:prstGeom prst="bentConnector2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9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647C8-08B6-F0C0-6300-365C0463F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89869-422E-D343-45FF-A40D8BAE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8B9E4-8969-C3B4-92F4-677E14137E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3539-1945-D1AC-C54A-B2C556C82821}"/>
              </a:ext>
            </a:extLst>
          </p:cNvPr>
          <p:cNvSpPr txBox="1"/>
          <p:nvPr/>
        </p:nvSpPr>
        <p:spPr>
          <a:xfrm>
            <a:off x="9716379" y="70871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레벨 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스테이지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시스템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57CD02F-E561-88CE-37EF-8E1265A7B762}"/>
              </a:ext>
            </a:extLst>
          </p:cNvPr>
          <p:cNvSpPr/>
          <p:nvPr/>
        </p:nvSpPr>
        <p:spPr>
          <a:xfrm>
            <a:off x="1694688" y="1859388"/>
            <a:ext cx="3791712" cy="3566051"/>
          </a:xfrm>
          <a:prstGeom prst="roundRect">
            <a:avLst>
              <a:gd name="adj" fmla="val 914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82BD01D-58C8-37EF-89ED-EF0FC39FF619}"/>
              </a:ext>
            </a:extLst>
          </p:cNvPr>
          <p:cNvSpPr/>
          <p:nvPr/>
        </p:nvSpPr>
        <p:spPr>
          <a:xfrm>
            <a:off x="6705602" y="1859388"/>
            <a:ext cx="3791712" cy="3566051"/>
          </a:xfrm>
          <a:prstGeom prst="roundRect">
            <a:avLst>
              <a:gd name="adj" fmla="val 9145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311AEF-77A4-F380-6583-73D9A371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42" y="2382413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36DBF3-83C5-C4EF-5B94-B8B0C2F23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58" y="2382413"/>
            <a:ext cx="144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AC532-7B84-6F96-0533-85FCD0211B78}"/>
              </a:ext>
            </a:extLst>
          </p:cNvPr>
          <p:cNvSpPr txBox="1"/>
          <p:nvPr/>
        </p:nvSpPr>
        <p:spPr>
          <a:xfrm>
            <a:off x="2974027" y="4160772"/>
            <a:ext cx="123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레벨의 개념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2DF04-0D91-BC85-BD0B-68EE95B545B7}"/>
              </a:ext>
            </a:extLst>
          </p:cNvPr>
          <p:cNvSpPr txBox="1"/>
          <p:nvPr/>
        </p:nvSpPr>
        <p:spPr>
          <a:xfrm>
            <a:off x="2086764" y="4560686"/>
            <a:ext cx="3007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플레이어가 클리어해야 하는 하나의 챕터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303F9-99EE-B8A6-586F-DCA3DBF0F5BF}"/>
              </a:ext>
            </a:extLst>
          </p:cNvPr>
          <p:cNvSpPr txBox="1"/>
          <p:nvPr/>
        </p:nvSpPr>
        <p:spPr>
          <a:xfrm>
            <a:off x="7984946" y="4160772"/>
            <a:ext cx="123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난이도 조정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F462-7E34-DD20-6128-D5EBB7A7DEFA}"/>
              </a:ext>
            </a:extLst>
          </p:cNvPr>
          <p:cNvSpPr txBox="1"/>
          <p:nvPr/>
        </p:nvSpPr>
        <p:spPr>
          <a:xfrm>
            <a:off x="7097688" y="4560686"/>
            <a:ext cx="3007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레벨에 따라 난이도를 변경해</a:t>
            </a:r>
            <a:endParaRPr kumimoji="1" lang="en-US" altLang="ko-KR" sz="140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스테이지 클리어의 성취감을 느끼도록 함</a:t>
            </a:r>
          </a:p>
        </p:txBody>
      </p:sp>
    </p:spTree>
    <p:extLst>
      <p:ext uri="{BB962C8B-B14F-4D97-AF65-F5344CB8AC3E}">
        <p14:creationId xmlns:p14="http://schemas.microsoft.com/office/powerpoint/2010/main" val="85029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F1CA3-F310-A645-B22A-A1717604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TABLE OF CONTENTS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88B6A-F2CB-CF6A-EDF6-FF31264BB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8196" y="2041570"/>
            <a:ext cx="1953853" cy="546154"/>
          </a:xfrm>
        </p:spPr>
        <p:txBody>
          <a:bodyPr anchor="ctr"/>
          <a:lstStyle/>
          <a:p>
            <a:r>
              <a:rPr kumimoji="1" lang="ko-KR" altLang="en-US" sz="20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268987-4C12-AFD2-B1A2-3AD673629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8201" y="2747071"/>
            <a:ext cx="2712131" cy="546154"/>
          </a:xfrm>
        </p:spPr>
        <p:txBody>
          <a:bodyPr anchor="ctr"/>
          <a:lstStyle/>
          <a:p>
            <a:r>
              <a:rPr kumimoji="1" lang="ko-KR" altLang="en-US" sz="20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게임 </a:t>
            </a:r>
            <a:r>
              <a:rPr kumimoji="1" lang="en-US" altLang="ko-KR" sz="20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‘SUMMONER’</a:t>
            </a:r>
            <a:endParaRPr kumimoji="1" lang="ko-KR" altLang="en-US" sz="20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6EE725-D47E-B32E-AD78-B065C41AD9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8200" y="3452572"/>
            <a:ext cx="2522049" cy="546154"/>
          </a:xfrm>
        </p:spPr>
        <p:txBody>
          <a:bodyPr anchor="ctr"/>
          <a:lstStyle/>
          <a:p>
            <a:r>
              <a:rPr kumimoji="1" lang="ko-KR" altLang="en-US" sz="20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수행 방법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104FF5-9A55-C588-1D8D-0FC869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8199" y="4158073"/>
            <a:ext cx="2712131" cy="546154"/>
          </a:xfrm>
        </p:spPr>
        <p:txBody>
          <a:bodyPr anchor="ctr"/>
          <a:lstStyle/>
          <a:p>
            <a:r>
              <a:rPr kumimoji="1" lang="ko-KR" altLang="en-US" sz="20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수행 조직원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CC265F3-47D5-B169-50FC-EE4A78F5A1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3454" y="4863574"/>
            <a:ext cx="2048955" cy="546154"/>
          </a:xfrm>
        </p:spPr>
        <p:txBody>
          <a:bodyPr anchor="ctr"/>
          <a:lstStyle/>
          <a:p>
            <a:r>
              <a:rPr kumimoji="1" lang="ko-KR" altLang="en-US" sz="20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일정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13084CD-BFEA-4365-AF17-AF4C86C847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8196" y="5569077"/>
            <a:ext cx="4039131" cy="546154"/>
          </a:xfrm>
        </p:spPr>
        <p:txBody>
          <a:bodyPr anchor="ctr"/>
          <a:lstStyle/>
          <a:p>
            <a:r>
              <a:rPr kumimoji="1" lang="ko-KR" altLang="en-US" sz="20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리스크 관리 및 현재 진행 상황 보고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ECAFAC0-83AE-0B04-77FA-AE8298AB3A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71355" y="2041570"/>
            <a:ext cx="475011" cy="546154"/>
          </a:xfrm>
        </p:spPr>
        <p:txBody>
          <a:bodyPr/>
          <a:lstStyle/>
          <a:p>
            <a:r>
              <a:rPr kumimoji="1" lang="en-US" altLang="ko-KR" sz="1500" dirty="0"/>
              <a:t>03</a:t>
            </a:r>
            <a:endParaRPr kumimoji="1" lang="ko-KR" altLang="en-US" sz="15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5DF659-3A3F-A627-EBD5-C55E789E4F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571355" y="2747071"/>
            <a:ext cx="475016" cy="546154"/>
          </a:xfrm>
        </p:spPr>
        <p:txBody>
          <a:bodyPr/>
          <a:lstStyle/>
          <a:p>
            <a:r>
              <a:rPr kumimoji="1" lang="en-US" altLang="ko-KR" sz="1500" dirty="0"/>
              <a:t>10</a:t>
            </a:r>
            <a:endParaRPr kumimoji="1" lang="ko-KR" altLang="en-US" sz="150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874C98F-78DF-F59A-B26E-A1C3724E18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571354" y="3452572"/>
            <a:ext cx="475016" cy="546154"/>
          </a:xfrm>
        </p:spPr>
        <p:txBody>
          <a:bodyPr/>
          <a:lstStyle/>
          <a:p>
            <a:r>
              <a:rPr kumimoji="1" lang="en-US" altLang="ko-KR" sz="1500" dirty="0"/>
              <a:t>24</a:t>
            </a:r>
            <a:endParaRPr kumimoji="1" lang="ko-KR" altLang="en-US" sz="15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68C369-35DC-ACD6-4EE9-EF750147B2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571353" y="4158073"/>
            <a:ext cx="475016" cy="546154"/>
          </a:xfrm>
        </p:spPr>
        <p:txBody>
          <a:bodyPr/>
          <a:lstStyle/>
          <a:p>
            <a:r>
              <a:rPr kumimoji="1" lang="en-US" altLang="ko-KR" sz="1500" dirty="0"/>
              <a:t>39</a:t>
            </a:r>
            <a:endParaRPr kumimoji="1" lang="ko-KR" altLang="en-US" sz="150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14A6EE2-C856-C416-B79C-C0242E312F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571352" y="4863574"/>
            <a:ext cx="480271" cy="546154"/>
          </a:xfrm>
        </p:spPr>
        <p:txBody>
          <a:bodyPr/>
          <a:lstStyle/>
          <a:p>
            <a:r>
              <a:rPr kumimoji="1" lang="en-US" altLang="ko-KR" sz="1500" dirty="0"/>
              <a:t>44</a:t>
            </a:r>
            <a:endParaRPr kumimoji="1" lang="ko-KR" altLang="en-US" sz="15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FC22A40-ACB0-47ED-9A05-10B6F3CFFF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66095" y="5569077"/>
            <a:ext cx="480272" cy="546154"/>
          </a:xfrm>
        </p:spPr>
        <p:txBody>
          <a:bodyPr/>
          <a:lstStyle/>
          <a:p>
            <a:r>
              <a:rPr kumimoji="1" lang="en-US" altLang="ko-KR" sz="1500" dirty="0"/>
              <a:t>50</a:t>
            </a:r>
            <a:endParaRPr kumimoji="1" lang="ko-KR" altLang="en-US" sz="1500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E76BD47-4AAE-8F8D-4A73-C01840EEA2D6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732049" y="2314647"/>
            <a:ext cx="7839306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8C5A19F-1D8F-9842-2429-1C5872A54327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490332" y="3020148"/>
            <a:ext cx="7081023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ECC7C753-5383-2E81-E684-6C8D0AD2508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300249" y="3725649"/>
            <a:ext cx="7271105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E4DA572-654A-1E0D-2FD4-242FE751A83E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490330" y="4431150"/>
            <a:ext cx="7081023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8EFE491-7C3C-CDB7-6552-770272C6BF30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2832409" y="5136651"/>
            <a:ext cx="7738943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8C36BF9A-F2E1-F655-A556-4BC42C2A32A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4817327" y="5842154"/>
            <a:ext cx="5748768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0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6684-7F34-72A0-6ADE-5C3885B35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B67E9-1733-ADC6-D649-5FC964DB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8A810E-AD08-D7DE-C931-0E1F64C3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E1DDD-E459-04E4-A15C-25ADA743C504}"/>
              </a:ext>
            </a:extLst>
          </p:cNvPr>
          <p:cNvSpPr txBox="1"/>
          <p:nvPr/>
        </p:nvSpPr>
        <p:spPr>
          <a:xfrm>
            <a:off x="9645847" y="708713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전투 시스템 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 설계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977722A-131B-0817-90C5-40172B78F222}"/>
              </a:ext>
            </a:extLst>
          </p:cNvPr>
          <p:cNvGrpSpPr/>
          <p:nvPr/>
        </p:nvGrpSpPr>
        <p:grpSpPr>
          <a:xfrm>
            <a:off x="3311444" y="1235712"/>
            <a:ext cx="6090963" cy="5273749"/>
            <a:chOff x="4233822" y="1256977"/>
            <a:chExt cx="6090963" cy="5273749"/>
          </a:xfrm>
        </p:grpSpPr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93E1AE38-AF7F-2DA2-60FA-117CEBA7CDF7}"/>
                </a:ext>
              </a:extLst>
            </p:cNvPr>
            <p:cNvSpPr/>
            <p:nvPr/>
          </p:nvSpPr>
          <p:spPr>
            <a:xfrm>
              <a:off x="4233822" y="1256977"/>
              <a:ext cx="6090963" cy="5273749"/>
            </a:xfrm>
            <a:prstGeom prst="roundRect">
              <a:avLst>
                <a:gd name="adj" fmla="val 638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28C48F-21AB-4189-6E58-77518477B8C2}"/>
                </a:ext>
              </a:extLst>
            </p:cNvPr>
            <p:cNvGrpSpPr/>
            <p:nvPr/>
          </p:nvGrpSpPr>
          <p:grpSpPr>
            <a:xfrm>
              <a:off x="4391246" y="1579288"/>
              <a:ext cx="5826888" cy="4622341"/>
              <a:chOff x="1527817" y="1449288"/>
              <a:chExt cx="5826888" cy="4622341"/>
            </a:xfrm>
          </p:grpSpPr>
          <p:sp>
            <p:nvSpPr>
              <p:cNvPr id="16" name="대각선 방향의 모서리가 잘린 사각형 15">
                <a:extLst>
                  <a:ext uri="{FF2B5EF4-FFF2-40B4-BE49-F238E27FC236}">
                    <a16:creationId xmlns:a16="http://schemas.microsoft.com/office/drawing/2014/main" id="{4257E9B0-1385-BFDE-AB5A-433BBF9A0171}"/>
                  </a:ext>
                </a:extLst>
              </p:cNvPr>
              <p:cNvSpPr/>
              <p:nvPr/>
            </p:nvSpPr>
            <p:spPr>
              <a:xfrm>
                <a:off x="3568711" y="5510797"/>
                <a:ext cx="1694688" cy="560832"/>
              </a:xfrm>
              <a:prstGeom prst="snip2Diag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500" dirty="0">
                    <a:solidFill>
                      <a:schemeClr val="bg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적의 턴</a:t>
                </a: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DBF9A9A-8065-B2C7-3F9E-6800659204F2}"/>
                  </a:ext>
                </a:extLst>
              </p:cNvPr>
              <p:cNvGrpSpPr/>
              <p:nvPr/>
            </p:nvGrpSpPr>
            <p:grpSpPr>
              <a:xfrm>
                <a:off x="1527817" y="1459284"/>
                <a:ext cx="2733687" cy="4061509"/>
                <a:chOff x="1527817" y="1459284"/>
                <a:chExt cx="2733687" cy="4061509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8FA0495C-4825-5F9C-60DE-D6CC8E507B7B}"/>
                    </a:ext>
                  </a:extLst>
                </p:cNvPr>
                <p:cNvCxnSpPr/>
                <p:nvPr/>
              </p:nvCxnSpPr>
              <p:spPr>
                <a:xfrm>
                  <a:off x="4182137" y="1459284"/>
                  <a:ext cx="0" cy="4061509"/>
                </a:xfrm>
                <a:prstGeom prst="straightConnector1">
                  <a:avLst/>
                </a:prstGeom>
                <a:ln w="12700" cap="rnd">
                  <a:solidFill>
                    <a:schemeClr val="accent2">
                      <a:lumMod val="50000"/>
                    </a:schemeClr>
                  </a:solidFill>
                  <a:bevel/>
                  <a:headEnd type="none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A1695568-612C-4534-F067-15C961077F63}"/>
                    </a:ext>
                  </a:extLst>
                </p:cNvPr>
                <p:cNvGrpSpPr/>
                <p:nvPr/>
              </p:nvGrpSpPr>
              <p:grpSpPr>
                <a:xfrm>
                  <a:off x="1527817" y="3009967"/>
                  <a:ext cx="2733687" cy="2278588"/>
                  <a:chOff x="1527817" y="3009967"/>
                  <a:chExt cx="2733687" cy="2278588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6256E6D9-3AA2-7769-BF0A-7B2CBF1EE376}"/>
                      </a:ext>
                    </a:extLst>
                  </p:cNvPr>
                  <p:cNvGrpSpPr/>
                  <p:nvPr/>
                </p:nvGrpSpPr>
                <p:grpSpPr>
                  <a:xfrm>
                    <a:off x="1527817" y="3009967"/>
                    <a:ext cx="2733687" cy="685909"/>
                    <a:chOff x="1772368" y="2574029"/>
                    <a:chExt cx="2733687" cy="685909"/>
                  </a:xfrm>
                </p:grpSpPr>
                <p:cxnSp>
                  <p:nvCxnSpPr>
                    <p:cNvPr id="13" name="직선 연결선[R] 12">
                      <a:extLst>
                        <a:ext uri="{FF2B5EF4-FFF2-40B4-BE49-F238E27FC236}">
                          <a16:creationId xmlns:a16="http://schemas.microsoft.com/office/drawing/2014/main" id="{757F1ACA-A53E-A44D-B941-DA594C847AA3}"/>
                        </a:ext>
                      </a:extLst>
                    </p:cNvPr>
                    <p:cNvCxnSpPr>
                      <a:cxnSpLocks/>
                      <a:stCxn id="8" idx="6"/>
                      <a:endCxn id="11" idx="1"/>
                    </p:cNvCxnSpPr>
                    <p:nvPr/>
                  </p:nvCxnSpPr>
                  <p:spPr>
                    <a:xfrm flipH="1">
                      <a:off x="3769993" y="2916984"/>
                      <a:ext cx="736062" cy="0"/>
                    </a:xfrm>
                    <a:prstGeom prst="line">
                      <a:avLst/>
                    </a:prstGeom>
                    <a:ln w="12700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" name="타원 7">
                      <a:extLst>
                        <a:ext uri="{FF2B5EF4-FFF2-40B4-BE49-F238E27FC236}">
                          <a16:creationId xmlns:a16="http://schemas.microsoft.com/office/drawing/2014/main" id="{F2778096-FEEE-0CF6-C597-5D459BE060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326055" y="2826984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grpSp>
                  <p:nvGrpSpPr>
                    <p:cNvPr id="21" name="그룹 20">
                      <a:extLst>
                        <a:ext uri="{FF2B5EF4-FFF2-40B4-BE49-F238E27FC236}">
                          <a16:creationId xmlns:a16="http://schemas.microsoft.com/office/drawing/2014/main" id="{6A7DA7AF-436B-388E-99F3-E83DAD544B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72368" y="2574029"/>
                      <a:ext cx="2160000" cy="685909"/>
                      <a:chOff x="6581555" y="2563397"/>
                      <a:chExt cx="2160000" cy="685909"/>
                    </a:xfrm>
                  </p:grpSpPr>
                  <p:sp>
                    <p:nvSpPr>
                      <p:cNvPr id="11" name="갈매기형 수장[C] 10">
                        <a:extLst>
                          <a:ext uri="{FF2B5EF4-FFF2-40B4-BE49-F238E27FC236}">
                            <a16:creationId xmlns:a16="http://schemas.microsoft.com/office/drawing/2014/main" id="{33E5158A-86F7-C870-9656-8E8CB8A984DB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581555" y="2563397"/>
                        <a:ext cx="2160000" cy="685909"/>
                      </a:xfrm>
                      <a:prstGeom prst="chevron">
                        <a:avLst>
                          <a:gd name="adj" fmla="val 23673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sz="15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B63AB27A-3EB7-9983-94E2-7FE6F2FFB16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30237" y="2744768"/>
                        <a:ext cx="1662635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500" dirty="0">
                            <a:solidFill>
                              <a:schemeClr val="bg1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아군 </a:t>
                        </a:r>
                        <a:r>
                          <a:rPr kumimoji="1" lang="ko-KR" altLang="en-US" sz="1500" dirty="0" err="1">
                            <a:solidFill>
                              <a:schemeClr val="bg1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몹의</a:t>
                        </a:r>
                        <a:r>
                          <a:rPr kumimoji="1" lang="ko-KR" altLang="en-US" sz="1500" dirty="0">
                            <a:solidFill>
                              <a:schemeClr val="bg1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개수 확인</a:t>
                        </a:r>
                      </a:p>
                    </p:txBody>
                  </p:sp>
                </p:grp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421258D6-ABEB-E65A-A6C3-F9FC39F79E88}"/>
                      </a:ext>
                    </a:extLst>
                  </p:cNvPr>
                  <p:cNvGrpSpPr/>
                  <p:nvPr/>
                </p:nvGrpSpPr>
                <p:grpSpPr>
                  <a:xfrm>
                    <a:off x="1527817" y="4602646"/>
                    <a:ext cx="2733687" cy="685909"/>
                    <a:chOff x="3452313" y="4156076"/>
                    <a:chExt cx="2733687" cy="685909"/>
                  </a:xfrm>
                </p:grpSpPr>
                <p:sp>
                  <p:nvSpPr>
                    <p:cNvPr id="9" name="타원 8">
                      <a:extLst>
                        <a:ext uri="{FF2B5EF4-FFF2-40B4-BE49-F238E27FC236}">
                          <a16:creationId xmlns:a16="http://schemas.microsoft.com/office/drawing/2014/main" id="{B0CB7F02-14DD-1A0F-9E5E-29C87B988C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006000" y="4412310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cxnSp>
                  <p:nvCxnSpPr>
                    <p:cNvPr id="15" name="직선 연결선[R] 14">
                      <a:extLst>
                        <a:ext uri="{FF2B5EF4-FFF2-40B4-BE49-F238E27FC236}">
                          <a16:creationId xmlns:a16="http://schemas.microsoft.com/office/drawing/2014/main" id="{3BD2C990-0B65-F3CF-C223-4C94F859A3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48068" y="4502309"/>
                      <a:ext cx="557932" cy="0"/>
                    </a:xfrm>
                    <a:prstGeom prst="line">
                      <a:avLst/>
                    </a:prstGeom>
                    <a:ln w="127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B552642D-2DE1-1B7F-058B-D27447C499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2313" y="4156076"/>
                      <a:ext cx="2160000" cy="685909"/>
                      <a:chOff x="3452313" y="4156076"/>
                      <a:chExt cx="2160000" cy="685909"/>
                    </a:xfrm>
                  </p:grpSpPr>
                  <p:sp>
                    <p:nvSpPr>
                      <p:cNvPr id="14" name="갈매기형 수장[C] 13">
                        <a:extLst>
                          <a:ext uri="{FF2B5EF4-FFF2-40B4-BE49-F238E27FC236}">
                            <a16:creationId xmlns:a16="http://schemas.microsoft.com/office/drawing/2014/main" id="{6DA3E3BD-0EBB-84DD-C5C3-AD0751190ACA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3452313" y="4156076"/>
                        <a:ext cx="2160000" cy="685909"/>
                      </a:xfrm>
                      <a:prstGeom prst="chevron">
                        <a:avLst>
                          <a:gd name="adj" fmla="val 23673"/>
                        </a:avLst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sz="150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5BCCC768-F9C7-AE91-07F6-F2B89A04BF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95432" y="4337447"/>
                        <a:ext cx="166263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500" dirty="0">
                            <a:solidFill>
                              <a:schemeClr val="bg1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적군 </a:t>
                        </a:r>
                        <a:r>
                          <a:rPr kumimoji="1" lang="ko-KR" altLang="en-US" sz="1500" dirty="0" err="1">
                            <a:solidFill>
                              <a:schemeClr val="bg1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몹의</a:t>
                        </a:r>
                        <a:r>
                          <a:rPr kumimoji="1" lang="ko-KR" altLang="en-US" sz="1500" dirty="0">
                            <a:solidFill>
                              <a:schemeClr val="bg1"/>
                            </a:solidFill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개수 확인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5" name="대각선 방향의 모서리가 잘린 사각형 4">
                <a:extLst>
                  <a:ext uri="{FF2B5EF4-FFF2-40B4-BE49-F238E27FC236}">
                    <a16:creationId xmlns:a16="http://schemas.microsoft.com/office/drawing/2014/main" id="{E6B403E5-3AD8-337D-6ACE-7B6F9E17E32C}"/>
                  </a:ext>
                </a:extLst>
              </p:cNvPr>
              <p:cNvSpPr/>
              <p:nvPr/>
            </p:nvSpPr>
            <p:spPr>
              <a:xfrm>
                <a:off x="3568711" y="1449288"/>
                <a:ext cx="1694688" cy="560832"/>
              </a:xfrm>
              <a:prstGeom prst="snip2Diag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500" dirty="0">
                    <a:solidFill>
                      <a:schemeClr val="bg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플레이어의 턴</a:t>
                </a: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97C78CB6-5181-4597-4DB5-29C2DD087BFB}"/>
                  </a:ext>
                </a:extLst>
              </p:cNvPr>
              <p:cNvGrpSpPr/>
              <p:nvPr/>
            </p:nvGrpSpPr>
            <p:grpSpPr>
              <a:xfrm>
                <a:off x="4620415" y="1999487"/>
                <a:ext cx="2734290" cy="4061509"/>
                <a:chOff x="4620415" y="1999487"/>
                <a:chExt cx="2734290" cy="4061509"/>
              </a:xfrm>
            </p:grpSpPr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41F6B4A2-BA86-9164-6189-33AA428765D7}"/>
                    </a:ext>
                  </a:extLst>
                </p:cNvPr>
                <p:cNvCxnSpPr/>
                <p:nvPr/>
              </p:nvCxnSpPr>
              <p:spPr>
                <a:xfrm flipV="1">
                  <a:off x="4710415" y="1999487"/>
                  <a:ext cx="0" cy="4061509"/>
                </a:xfrm>
                <a:prstGeom prst="straightConnector1">
                  <a:avLst/>
                </a:prstGeom>
                <a:ln w="12700">
                  <a:solidFill>
                    <a:schemeClr val="accent2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8FE3A07E-E9B5-2F27-E965-BEB8FD991465}"/>
                    </a:ext>
                  </a:extLst>
                </p:cNvPr>
                <p:cNvGrpSpPr/>
                <p:nvPr/>
              </p:nvGrpSpPr>
              <p:grpSpPr>
                <a:xfrm>
                  <a:off x="4620415" y="2297579"/>
                  <a:ext cx="2734290" cy="2282758"/>
                  <a:chOff x="4620415" y="2574029"/>
                  <a:chExt cx="2734290" cy="2282758"/>
                </a:xfrm>
              </p:grpSpPr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A6601C0D-D036-C737-90B3-0B2CCC903DDC}"/>
                      </a:ext>
                    </a:extLst>
                  </p:cNvPr>
                  <p:cNvGrpSpPr/>
                  <p:nvPr/>
                </p:nvGrpSpPr>
                <p:grpSpPr>
                  <a:xfrm>
                    <a:off x="4620415" y="2574029"/>
                    <a:ext cx="2698911" cy="685909"/>
                    <a:chOff x="4620415" y="2574029"/>
                    <a:chExt cx="2698911" cy="685909"/>
                  </a:xfrm>
                </p:grpSpPr>
                <p:sp>
                  <p:nvSpPr>
                    <p:cNvPr id="40" name="타원 39">
                      <a:extLst>
                        <a:ext uri="{FF2B5EF4-FFF2-40B4-BE49-F238E27FC236}">
                          <a16:creationId xmlns:a16="http://schemas.microsoft.com/office/drawing/2014/main" id="{D6FF7850-1128-9FB5-C98A-743F3B8A59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620415" y="2826347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cxnSp>
                  <p:nvCxnSpPr>
                    <p:cNvPr id="41" name="직선 연결선[R] 40">
                      <a:extLst>
                        <a:ext uri="{FF2B5EF4-FFF2-40B4-BE49-F238E27FC236}">
                          <a16:creationId xmlns:a16="http://schemas.microsoft.com/office/drawing/2014/main" id="{EE5AE027-9034-F930-1706-2CC1F12C90E7}"/>
                        </a:ext>
                      </a:extLst>
                    </p:cNvPr>
                    <p:cNvCxnSpPr>
                      <a:cxnSpLocks/>
                      <a:stCxn id="40" idx="6"/>
                      <a:endCxn id="43" idx="1"/>
                    </p:cNvCxnSpPr>
                    <p:nvPr/>
                  </p:nvCxnSpPr>
                  <p:spPr>
                    <a:xfrm>
                      <a:off x="4800415" y="2916347"/>
                      <a:ext cx="521286" cy="637"/>
                    </a:xfrm>
                    <a:prstGeom prst="line">
                      <a:avLst/>
                    </a:prstGeom>
                    <a:ln w="12700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" name="그룹 41">
                      <a:extLst>
                        <a:ext uri="{FF2B5EF4-FFF2-40B4-BE49-F238E27FC236}">
                          <a16:creationId xmlns:a16="http://schemas.microsoft.com/office/drawing/2014/main" id="{A1128C33-4F72-876A-D396-50C75EB971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59326" y="2574029"/>
                      <a:ext cx="2160000" cy="685909"/>
                      <a:chOff x="9659517" y="2556034"/>
                      <a:chExt cx="2160000" cy="685909"/>
                    </a:xfrm>
                  </p:grpSpPr>
                  <p:sp>
                    <p:nvSpPr>
                      <p:cNvPr id="43" name="갈매기형 수장[C] 42">
                        <a:extLst>
                          <a:ext uri="{FF2B5EF4-FFF2-40B4-BE49-F238E27FC236}">
                            <a16:creationId xmlns:a16="http://schemas.microsoft.com/office/drawing/2014/main" id="{5B94F9D7-473D-F22D-FEED-C2DD3B261C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9517" y="2556034"/>
                        <a:ext cx="2160000" cy="685909"/>
                      </a:xfrm>
                      <a:prstGeom prst="chevron">
                        <a:avLst>
                          <a:gd name="adj" fmla="val 23673"/>
                        </a:avLst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sz="150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endParaRP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16B1AD4E-C69F-6EB9-8A08-9DF0F587EA58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9908199" y="2737405"/>
                        <a:ext cx="1662635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5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아군 </a:t>
                        </a:r>
                        <a:r>
                          <a:rPr kumimoji="1" lang="ko-KR" altLang="en-US" sz="1500" dirty="0" err="1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몹의</a:t>
                        </a:r>
                        <a:r>
                          <a:rPr kumimoji="1" lang="ko-KR" altLang="en-US" sz="15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개수 확인</a:t>
                        </a:r>
                      </a:p>
                    </p:txBody>
                  </p:sp>
                </p:grpSp>
              </p:grp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9C7726FD-C4C2-45D8-92C4-46573DF19620}"/>
                      </a:ext>
                    </a:extLst>
                  </p:cNvPr>
                  <p:cNvGrpSpPr/>
                  <p:nvPr/>
                </p:nvGrpSpPr>
                <p:grpSpPr>
                  <a:xfrm>
                    <a:off x="4620415" y="4170878"/>
                    <a:ext cx="2734290" cy="685909"/>
                    <a:chOff x="4620415" y="4170878"/>
                    <a:chExt cx="2734290" cy="685909"/>
                  </a:xfrm>
                </p:grpSpPr>
                <p:sp>
                  <p:nvSpPr>
                    <p:cNvPr id="35" name="타원 34">
                      <a:extLst>
                        <a:ext uri="{FF2B5EF4-FFF2-40B4-BE49-F238E27FC236}">
                          <a16:creationId xmlns:a16="http://schemas.microsoft.com/office/drawing/2014/main" id="{3E489488-1240-7EF9-B357-C7A8A3E6F9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620415" y="4422305"/>
                      <a:ext cx="180000" cy="180000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6" name="직선 연결선[R] 35">
                      <a:extLst>
                        <a:ext uri="{FF2B5EF4-FFF2-40B4-BE49-F238E27FC236}">
                          <a16:creationId xmlns:a16="http://schemas.microsoft.com/office/drawing/2014/main" id="{B6A0F470-26FC-2C88-1FFE-0615FD3E9CCE}"/>
                        </a:ext>
                      </a:extLst>
                    </p:cNvPr>
                    <p:cNvCxnSpPr>
                      <a:cxnSpLocks/>
                      <a:stCxn id="35" idx="6"/>
                      <a:endCxn id="52" idx="1"/>
                    </p:cNvCxnSpPr>
                    <p:nvPr/>
                  </p:nvCxnSpPr>
                  <p:spPr>
                    <a:xfrm>
                      <a:off x="4800415" y="4512305"/>
                      <a:ext cx="556665" cy="1528"/>
                    </a:xfrm>
                    <a:prstGeom prst="line">
                      <a:avLst/>
                    </a:prstGeom>
                    <a:ln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12BDBDC3-631A-779D-3743-8394097DE4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94705" y="4170878"/>
                      <a:ext cx="2160000" cy="685909"/>
                      <a:chOff x="5194705" y="4170878"/>
                      <a:chExt cx="2160000" cy="685909"/>
                    </a:xfrm>
                  </p:grpSpPr>
                  <p:sp>
                    <p:nvSpPr>
                      <p:cNvPr id="52" name="갈매기형 수장[C] 51">
                        <a:extLst>
                          <a:ext uri="{FF2B5EF4-FFF2-40B4-BE49-F238E27FC236}">
                            <a16:creationId xmlns:a16="http://schemas.microsoft.com/office/drawing/2014/main" id="{21B91286-21E3-715F-F11F-65B2243DF3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94705" y="4170878"/>
                        <a:ext cx="2160000" cy="685909"/>
                      </a:xfrm>
                      <a:prstGeom prst="chevron">
                        <a:avLst>
                          <a:gd name="adj" fmla="val 23673"/>
                        </a:avLst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ko-KR" altLang="en-US" sz="15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9" name="TextBox 38">
                        <a:extLst>
                          <a:ext uri="{FF2B5EF4-FFF2-40B4-BE49-F238E27FC236}">
                            <a16:creationId xmlns:a16="http://schemas.microsoft.com/office/drawing/2014/main" id="{C3175FC9-2EAB-D2F6-E3C4-AD85A9C30217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5443387" y="4348079"/>
                        <a:ext cx="1662636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ko-KR" altLang="en-US" sz="15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적군 </a:t>
                        </a:r>
                        <a:r>
                          <a:rPr kumimoji="1" lang="ko-KR" altLang="en-US" sz="1500" dirty="0" err="1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몹의</a:t>
                        </a:r>
                        <a:r>
                          <a:rPr kumimoji="1" lang="ko-KR" altLang="en-US" sz="1500" dirty="0">
                            <a:latin typeface="Pretendard" panose="02000503000000020004" pitchFamily="2" charset="-127"/>
                            <a:ea typeface="Pretendard" panose="02000503000000020004" pitchFamily="2" charset="-127"/>
                            <a:cs typeface="Pretendard" panose="02000503000000020004" pitchFamily="2" charset="-127"/>
                          </a:rPr>
                          <a:t> 개수 확인</a:t>
                        </a: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C5ED0DA-74DF-4CD2-38D4-CAC1D775F024}"/>
              </a:ext>
            </a:extLst>
          </p:cNvPr>
          <p:cNvGrpSpPr/>
          <p:nvPr/>
        </p:nvGrpSpPr>
        <p:grpSpPr>
          <a:xfrm>
            <a:off x="239111" y="3461656"/>
            <a:ext cx="3242457" cy="1592679"/>
            <a:chOff x="1161489" y="3482921"/>
            <a:chExt cx="3242457" cy="1592679"/>
          </a:xfrm>
        </p:grpSpPr>
        <p:cxnSp>
          <p:nvCxnSpPr>
            <p:cNvPr id="81" name="꺾인 연결선[E] 80">
              <a:extLst>
                <a:ext uri="{FF2B5EF4-FFF2-40B4-BE49-F238E27FC236}">
                  <a16:creationId xmlns:a16="http://schemas.microsoft.com/office/drawing/2014/main" id="{F651751A-47F4-6A9E-DCBE-4E51443AD815}"/>
                </a:ext>
              </a:extLst>
            </p:cNvPr>
            <p:cNvCxnSpPr>
              <a:cxnSpLocks/>
              <a:stCxn id="11" idx="3"/>
              <a:endCxn id="14" idx="3"/>
            </p:cNvCxnSpPr>
            <p:nvPr/>
          </p:nvCxnSpPr>
          <p:spPr>
            <a:xfrm rot="10800000" flipV="1">
              <a:off x="4391246" y="3482921"/>
              <a:ext cx="12700" cy="1592679"/>
            </a:xfrm>
            <a:prstGeom prst="bentConnector3">
              <a:avLst>
                <a:gd name="adj1" fmla="val 3390701"/>
              </a:avLst>
            </a:prstGeom>
            <a:ln w="12700">
              <a:solidFill>
                <a:srgbClr val="718C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1AF86E9-AF2A-A7FF-6976-A13CF31BB68F}"/>
                </a:ext>
              </a:extLst>
            </p:cNvPr>
            <p:cNvGrpSpPr/>
            <p:nvPr/>
          </p:nvGrpSpPr>
          <p:grpSpPr>
            <a:xfrm>
              <a:off x="1161489" y="3620951"/>
              <a:ext cx="2578013" cy="1367929"/>
              <a:chOff x="1161463" y="3556973"/>
              <a:chExt cx="2578013" cy="1367929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B0A493E-DDD0-D459-7782-9925AE057B6D}"/>
                  </a:ext>
                </a:extLst>
              </p:cNvPr>
              <p:cNvSpPr txBox="1"/>
              <p:nvPr/>
            </p:nvSpPr>
            <p:spPr>
              <a:xfrm>
                <a:off x="1453273" y="3556973"/>
                <a:ext cx="22862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스테이지 클리어 여부 체크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8CEB3F8-F5A2-D53E-AC9B-8588A7298811}"/>
                  </a:ext>
                </a:extLst>
              </p:cNvPr>
              <p:cNvSpPr txBox="1"/>
              <p:nvPr/>
            </p:nvSpPr>
            <p:spPr>
              <a:xfrm>
                <a:off x="1161463" y="3893851"/>
                <a:ext cx="2578013" cy="1031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각 진영의 </a:t>
                </a:r>
                <a:r>
                  <a:rPr kumimoji="1" lang="ko-KR" altLang="en-US" sz="1400" dirty="0" err="1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몹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개수 확인 후</a:t>
                </a:r>
                <a:endPara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/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클리어 여부 결정</a:t>
                </a:r>
                <a:endPara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/>
                <a:endParaRPr kumimoji="1" lang="en-US" altLang="ko-KR" sz="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/>
                <a:r>
                  <a:rPr kumimoji="1" lang="ko-KR" altLang="en-US" sz="1400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아군 </a:t>
                </a:r>
                <a:r>
                  <a:rPr kumimoji="1" lang="ko-KR" altLang="en-US" sz="1400" dirty="0" err="1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몹이</a:t>
                </a:r>
                <a:r>
                  <a:rPr kumimoji="1" lang="ko-KR" altLang="en-US" sz="1400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r>
                  <a:rPr kumimoji="1" lang="en-US" altLang="ko-KR" sz="1400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0</a:t>
                </a:r>
                <a:r>
                  <a:rPr kumimoji="1" lang="ko-KR" altLang="en-US" sz="1400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개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인 경우 클리어 성공</a:t>
                </a:r>
                <a:endParaRPr kumimoji="1" lang="en-US" altLang="ko-KR" sz="1400" dirty="0">
                  <a:solidFill>
                    <a:schemeClr val="tx2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 algn="r"/>
                <a:r>
                  <a:rPr kumimoji="1" lang="ko-KR" altLang="en-US" sz="1400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적군 </a:t>
                </a:r>
                <a:r>
                  <a:rPr kumimoji="1" lang="ko-KR" altLang="en-US" sz="1400" dirty="0" err="1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몹이</a:t>
                </a:r>
                <a:r>
                  <a:rPr kumimoji="1" lang="ko-KR" altLang="en-US" sz="1400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 </a:t>
                </a:r>
                <a:r>
                  <a:rPr kumimoji="1" lang="en-US" altLang="ko-KR" sz="1400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0</a:t>
                </a:r>
                <a:r>
                  <a:rPr kumimoji="1" lang="ko-KR" altLang="en-US" sz="1400" dirty="0">
                    <a:solidFill>
                      <a:schemeClr val="tx2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개</a:t>
                </a:r>
                <a:r>
                  <a:rPr kumimoji="1" lang="ko-KR" altLang="en-US" sz="14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인 경우 클리어 실패</a:t>
                </a:r>
                <a:endParaRPr kumimoji="1" lang="en-US" altLang="ko-KR" sz="1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86DCAD7-22B0-8557-9071-DFC7BD1368E8}"/>
              </a:ext>
            </a:extLst>
          </p:cNvPr>
          <p:cNvSpPr txBox="1"/>
          <p:nvPr/>
        </p:nvSpPr>
        <p:spPr>
          <a:xfrm>
            <a:off x="9645847" y="2065927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스테이지의 턴</a:t>
            </a:r>
          </a:p>
        </p:txBody>
      </p: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58FDA9F9-2286-E6F3-222D-AD2C5D1DDBF0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9402407" y="1754372"/>
            <a:ext cx="893618" cy="311555"/>
          </a:xfrm>
          <a:prstGeom prst="bentConnector2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8D8ABB-0117-43E9-FD00-C3D6A221B2B3}"/>
              </a:ext>
            </a:extLst>
          </p:cNvPr>
          <p:cNvSpPr txBox="1"/>
          <p:nvPr/>
        </p:nvSpPr>
        <p:spPr>
          <a:xfrm>
            <a:off x="9645847" y="2407887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플레이어의 턴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kumimoji="1"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적의 턴</a:t>
            </a:r>
            <a:r>
              <a:rPr kumimoji="1"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591943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782A2-9322-C0F9-94BE-9C2F60411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0D7D1-EDD0-9911-E5B3-2BEDA890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112672-9AF8-BD73-9967-7A27EA576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C5D7A-82E6-C914-AB1C-F2CF8EA6AC32}"/>
              </a:ext>
            </a:extLst>
          </p:cNvPr>
          <p:cNvSpPr txBox="1"/>
          <p:nvPr/>
        </p:nvSpPr>
        <p:spPr>
          <a:xfrm>
            <a:off x="9248302" y="708713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전투 시스템 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플레이어의 턴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77BC451-71F5-DBAD-47FD-10079FAFE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00570"/>
              </p:ext>
            </p:extLst>
          </p:nvPr>
        </p:nvGraphicFramePr>
        <p:xfrm>
          <a:off x="3751073" y="1237912"/>
          <a:ext cx="4689854" cy="4781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D7F423-4E5D-C904-D27C-7222EF817CB6}"/>
              </a:ext>
            </a:extLst>
          </p:cNvPr>
          <p:cNvGrpSpPr/>
          <p:nvPr/>
        </p:nvGrpSpPr>
        <p:grpSpPr>
          <a:xfrm>
            <a:off x="963168" y="1389888"/>
            <a:ext cx="2917786" cy="1879489"/>
            <a:chOff x="963168" y="1389888"/>
            <a:chExt cx="2917786" cy="18794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62B9D6-6146-4054-1AA0-B6F485824E4B}"/>
                </a:ext>
              </a:extLst>
            </p:cNvPr>
            <p:cNvSpPr txBox="1"/>
            <p:nvPr/>
          </p:nvSpPr>
          <p:spPr>
            <a:xfrm>
              <a:off x="963168" y="1389888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소환 기능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05253A-9B0E-CC27-7B7E-998ACB3B5EA9}"/>
                </a:ext>
              </a:extLst>
            </p:cNvPr>
            <p:cNvSpPr txBox="1"/>
            <p:nvPr/>
          </p:nvSpPr>
          <p:spPr>
            <a:xfrm>
              <a:off x="963168" y="1759220"/>
              <a:ext cx="2917786" cy="1510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아군 진영의 </a:t>
              </a:r>
              <a:r>
                <a:rPr kumimoji="1" lang="ko-KR" altLang="en-US" sz="15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몹의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종류 중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하나를 뽑아 공격에 사용할 수 있도록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배치하는 역할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5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소환수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6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종류 중 </a:t>
              </a: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1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개를 뽑아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3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개의 공간 중 빈 공간에 출력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0A695BA-C613-3477-AC8E-F6F68251F348}"/>
              </a:ext>
            </a:extLst>
          </p:cNvPr>
          <p:cNvGrpSpPr/>
          <p:nvPr/>
        </p:nvGrpSpPr>
        <p:grpSpPr>
          <a:xfrm>
            <a:off x="1997425" y="1574554"/>
            <a:ext cx="2566281" cy="587002"/>
            <a:chOff x="1997425" y="1574554"/>
            <a:chExt cx="2566281" cy="587002"/>
          </a:xfrm>
        </p:grpSpPr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01EC588-B1D7-5A6F-BBBA-42915E1EF43A}"/>
                </a:ext>
              </a:extLst>
            </p:cNvPr>
            <p:cNvCxnSpPr>
              <a:cxnSpLocks/>
            </p:cNvCxnSpPr>
            <p:nvPr/>
          </p:nvCxnSpPr>
          <p:spPr>
            <a:xfrm>
              <a:off x="3608832" y="1574554"/>
              <a:ext cx="954874" cy="587002"/>
            </a:xfrm>
            <a:prstGeom prst="line">
              <a:avLst/>
            </a:prstGeom>
            <a:ln w="12700">
              <a:solidFill>
                <a:srgbClr val="A9BB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755E7DA5-A9AB-D245-371D-6E83AF0D337E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1997425" y="1574554"/>
              <a:ext cx="1611407" cy="0"/>
            </a:xfrm>
            <a:prstGeom prst="line">
              <a:avLst/>
            </a:prstGeom>
            <a:ln w="12700">
              <a:solidFill>
                <a:srgbClr val="A9BB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EEAE6FE-C438-BF71-9D07-C2C9168B1146}"/>
              </a:ext>
            </a:extLst>
          </p:cNvPr>
          <p:cNvSpPr txBox="1"/>
          <p:nvPr/>
        </p:nvSpPr>
        <p:spPr>
          <a:xfrm>
            <a:off x="963168" y="456483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재소환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D52BF2-6ED0-1F18-29CD-82E1EDC60D21}"/>
              </a:ext>
            </a:extLst>
          </p:cNvPr>
          <p:cNvSpPr txBox="1"/>
          <p:nvPr/>
        </p:nvSpPr>
        <p:spPr>
          <a:xfrm>
            <a:off x="963168" y="4934162"/>
            <a:ext cx="2914580" cy="1510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화면에 출력되고 있는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아군 진영의 </a:t>
            </a:r>
            <a:r>
              <a:rPr kumimoji="1" lang="ko-KR" altLang="en-US" sz="15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몹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마리 중 하나를 골라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다시 소환을 진행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3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소환수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종류 중 </a:t>
            </a:r>
            <a:r>
              <a: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개를 뽑아</a:t>
            </a:r>
            <a:endParaRPr kumimoji="1" lang="en-US" altLang="ko-KR" sz="15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 중 </a:t>
            </a:r>
            <a:r>
              <a: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kumimoji="1" lang="ko-KR" altLang="en-US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개를 선택해 출력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9AA0F53-FDBC-C143-5C26-398E61D96519}"/>
              </a:ext>
            </a:extLst>
          </p:cNvPr>
          <p:cNvCxnSpPr>
            <a:stCxn id="19" idx="3"/>
          </p:cNvCxnSpPr>
          <p:nvPr/>
        </p:nvCxnSpPr>
        <p:spPr>
          <a:xfrm>
            <a:off x="2196198" y="4749496"/>
            <a:ext cx="121756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4A58BE8E-CBE6-19CB-4D61-786788BC5A38}"/>
              </a:ext>
            </a:extLst>
          </p:cNvPr>
          <p:cNvCxnSpPr>
            <a:cxnSpLocks/>
          </p:cNvCxnSpPr>
          <p:nvPr/>
        </p:nvCxnSpPr>
        <p:spPr>
          <a:xfrm flipV="1">
            <a:off x="3413760" y="4364736"/>
            <a:ext cx="672509" cy="38476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370CF13-300E-48D2-D896-55C27E1E1754}"/>
              </a:ext>
            </a:extLst>
          </p:cNvPr>
          <p:cNvGrpSpPr/>
          <p:nvPr/>
        </p:nvGrpSpPr>
        <p:grpSpPr>
          <a:xfrm>
            <a:off x="8735650" y="2738062"/>
            <a:ext cx="2917850" cy="1602490"/>
            <a:chOff x="963104" y="1389888"/>
            <a:chExt cx="2917850" cy="160249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C9C134-478A-8BC4-7C66-722BCF2AC3B1}"/>
                </a:ext>
              </a:extLst>
            </p:cNvPr>
            <p:cNvSpPr txBox="1"/>
            <p:nvPr/>
          </p:nvSpPr>
          <p:spPr>
            <a:xfrm>
              <a:off x="2593422" y="138988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턴 종료 기능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8C2B0C-8B5D-B01A-158C-0B2F4B3132F9}"/>
                </a:ext>
              </a:extLst>
            </p:cNvPr>
            <p:cNvSpPr txBox="1"/>
            <p:nvPr/>
          </p:nvSpPr>
          <p:spPr>
            <a:xfrm>
              <a:off x="963104" y="1759220"/>
              <a:ext cx="2917850" cy="1233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플레이어의 턴을 종료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>
                <a:lnSpc>
                  <a:spcPct val="120000"/>
                </a:lnSpc>
              </a:pPr>
              <a:endParaRPr kumimoji="1" lang="en-US" altLang="ko-KR" sz="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더 이상 전투 시스템의 버튼을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상호작용할 수 없으며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적의 턴이 종료될 때까지 기다려야 함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E1696F5B-3DFA-86C1-CCAA-AA4D763D32FD}"/>
              </a:ext>
            </a:extLst>
          </p:cNvPr>
          <p:cNvCxnSpPr>
            <a:stCxn id="28" idx="1"/>
          </p:cNvCxnSpPr>
          <p:nvPr/>
        </p:nvCxnSpPr>
        <p:spPr>
          <a:xfrm flipH="1">
            <a:off x="8827008" y="2922728"/>
            <a:ext cx="15389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8D044C8-67C0-64C5-438E-E04AB88A2FD9}"/>
              </a:ext>
            </a:extLst>
          </p:cNvPr>
          <p:cNvCxnSpPr/>
          <p:nvPr/>
        </p:nvCxnSpPr>
        <p:spPr>
          <a:xfrm flipH="1">
            <a:off x="8205216" y="2922728"/>
            <a:ext cx="633984" cy="506272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585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AB170-4562-A55C-0D5D-06CAE3B22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AD976-44F8-DD7C-FD08-D5F1C0A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3CFF7B-E3A1-E282-1250-08B537942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18E78-3788-F04A-CE37-A3B01693463F}"/>
              </a:ext>
            </a:extLst>
          </p:cNvPr>
          <p:cNvSpPr txBox="1"/>
          <p:nvPr/>
        </p:nvSpPr>
        <p:spPr>
          <a:xfrm>
            <a:off x="9844619" y="708713"/>
            <a:ext cx="210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전투 시스템 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적의 턴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F82892-40C8-9A00-BA8A-E51907F8CCBA}"/>
              </a:ext>
            </a:extLst>
          </p:cNvPr>
          <p:cNvGrpSpPr/>
          <p:nvPr/>
        </p:nvGrpSpPr>
        <p:grpSpPr>
          <a:xfrm>
            <a:off x="1776000" y="1973425"/>
            <a:ext cx="8640000" cy="3600000"/>
            <a:chOff x="1287310" y="1973425"/>
            <a:chExt cx="8640000" cy="36000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5A7AE2-5EEF-B60A-24C7-D0DA1E4EA89D}"/>
                </a:ext>
              </a:extLst>
            </p:cNvPr>
            <p:cNvGrpSpPr/>
            <p:nvPr/>
          </p:nvGrpSpPr>
          <p:grpSpPr>
            <a:xfrm>
              <a:off x="1287310" y="1973425"/>
              <a:ext cx="3600000" cy="3600000"/>
              <a:chOff x="1287310" y="2109216"/>
              <a:chExt cx="3600000" cy="360000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E2398CB-8607-27DB-6EE9-B65F6177F2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87310" y="2109216"/>
                <a:ext cx="3600000" cy="36000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73552C2-A383-4C96-459B-5A0FBC272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07310" y="2829216"/>
                <a:ext cx="2160000" cy="2160000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A98790-6C24-0468-D904-4DA9BD7D9A44}"/>
                </a:ext>
              </a:extLst>
            </p:cNvPr>
            <p:cNvGrpSpPr/>
            <p:nvPr/>
          </p:nvGrpSpPr>
          <p:grpSpPr>
            <a:xfrm>
              <a:off x="4693920" y="2045631"/>
              <a:ext cx="5233390" cy="2430287"/>
              <a:chOff x="4693920" y="2045631"/>
              <a:chExt cx="5233390" cy="243028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28A97D-0FF5-CB17-6F32-FD4C065AE6BF}"/>
                  </a:ext>
                </a:extLst>
              </p:cNvPr>
              <p:cNvSpPr txBox="1"/>
              <p:nvPr/>
            </p:nvSpPr>
            <p:spPr>
              <a:xfrm>
                <a:off x="5611409" y="2487168"/>
                <a:ext cx="4233210" cy="1988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0000" indent="-1440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공격 알고리즘을 사용해 플레이어 진영의 </a:t>
                </a:r>
                <a:r>
                  <a:rPr kumimoji="1" lang="ko-KR" altLang="en-US" sz="16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몹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공격</a:t>
                </a:r>
                <a:endParaRPr kumimoji="1"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80000" indent="-1440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플레이어가 스테이지를 실패하도록 유도</a:t>
                </a:r>
                <a:endParaRPr kumimoji="1"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80000" indent="-1440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몹의</a:t>
                </a: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유형에 따라 서로 다른 공격 실행</a:t>
                </a:r>
                <a:endParaRPr kumimoji="1"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marL="180000" indent="-1440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공격의 종류별로 우선순위를 달리해 공격</a:t>
                </a:r>
                <a:endParaRPr kumimoji="1"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D9C2DA4F-A0B9-109E-F2DC-91BBA060D560}"/>
                  </a:ext>
                </a:extLst>
              </p:cNvPr>
              <p:cNvCxnSpPr/>
              <p:nvPr/>
            </p:nvCxnSpPr>
            <p:spPr>
              <a:xfrm flipV="1">
                <a:off x="4693920" y="2487168"/>
                <a:ext cx="914400" cy="597408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BFADF74A-A048-F067-B4D6-8F76C6C6890E}"/>
                  </a:ext>
                </a:extLst>
              </p:cNvPr>
              <p:cNvCxnSpPr/>
              <p:nvPr/>
            </p:nvCxnSpPr>
            <p:spPr>
              <a:xfrm>
                <a:off x="5607310" y="2487168"/>
                <a:ext cx="4320000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B6977E-D3D9-C7F8-02E5-2FAF58257C52}"/>
                  </a:ext>
                </a:extLst>
              </p:cNvPr>
              <p:cNvSpPr txBox="1"/>
              <p:nvPr/>
            </p:nvSpPr>
            <p:spPr>
              <a:xfrm>
                <a:off x="5607310" y="2045631"/>
                <a:ext cx="1959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능동적 전술 전투 </a:t>
                </a:r>
                <a:r>
                  <a:rPr kumimoji="1" lang="en-US" altLang="ko-KR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AI</a:t>
                </a:r>
                <a:endPara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2971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E0AE-E862-23AD-A60E-82A268EE6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11B16-5DB0-74B0-C633-1F25B3B1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GAME ‘SUMMONER’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89481B-5712-4ADB-D236-5BFC29282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530F9-CF5F-0511-2BDC-64E56B5B5BD0}"/>
              </a:ext>
            </a:extLst>
          </p:cNvPr>
          <p:cNvSpPr txBox="1"/>
          <p:nvPr/>
        </p:nvSpPr>
        <p:spPr>
          <a:xfrm>
            <a:off x="10065834" y="70871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스토리 출력 시스템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C13250C-0C08-764D-2B47-52CA63940BCE}"/>
              </a:ext>
            </a:extLst>
          </p:cNvPr>
          <p:cNvGrpSpPr/>
          <p:nvPr/>
        </p:nvGrpSpPr>
        <p:grpSpPr>
          <a:xfrm>
            <a:off x="1606879" y="1781520"/>
            <a:ext cx="9258658" cy="3960576"/>
            <a:chOff x="952510" y="1671792"/>
            <a:chExt cx="9258658" cy="396057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74DAF37-332C-08B1-592B-B14A6D5CED06}"/>
                </a:ext>
              </a:extLst>
            </p:cNvPr>
            <p:cNvGrpSpPr/>
            <p:nvPr/>
          </p:nvGrpSpPr>
          <p:grpSpPr>
            <a:xfrm>
              <a:off x="952510" y="1671792"/>
              <a:ext cx="2538000" cy="3960576"/>
              <a:chOff x="2061982" y="1819224"/>
              <a:chExt cx="2538000" cy="396057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7AF8A0F2-9F65-26CE-4F1F-EF22C7CF0CEC}"/>
                  </a:ext>
                </a:extLst>
              </p:cNvPr>
              <p:cNvGrpSpPr/>
              <p:nvPr/>
            </p:nvGrpSpPr>
            <p:grpSpPr>
              <a:xfrm>
                <a:off x="2061982" y="1819224"/>
                <a:ext cx="2538000" cy="3960576"/>
                <a:chOff x="2061982" y="1819224"/>
                <a:chExt cx="2538000" cy="3960576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579C7E16-AB89-FED5-2D61-7EA242F4B6A8}"/>
                    </a:ext>
                  </a:extLst>
                </p:cNvPr>
                <p:cNvGrpSpPr/>
                <p:nvPr/>
              </p:nvGrpSpPr>
              <p:grpSpPr>
                <a:xfrm>
                  <a:off x="2061982" y="1819224"/>
                  <a:ext cx="2538000" cy="3960576"/>
                  <a:chOff x="2355118" y="1819224"/>
                  <a:chExt cx="2538000" cy="3960576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0A66F6CA-C8B1-5A69-ED00-0E06B881BEC3}"/>
                      </a:ext>
                    </a:extLst>
                  </p:cNvPr>
                  <p:cNvGrpSpPr/>
                  <p:nvPr/>
                </p:nvGrpSpPr>
                <p:grpSpPr>
                  <a:xfrm>
                    <a:off x="2355118" y="1819224"/>
                    <a:ext cx="2538000" cy="3960576"/>
                    <a:chOff x="3084576" y="1819224"/>
                    <a:chExt cx="2538000" cy="3960576"/>
                  </a:xfrm>
                </p:grpSpPr>
                <p:sp>
                  <p:nvSpPr>
                    <p:cNvPr id="21" name="타원 20">
                      <a:extLst>
                        <a:ext uri="{FF2B5EF4-FFF2-40B4-BE49-F238E27FC236}">
                          <a16:creationId xmlns:a16="http://schemas.microsoft.com/office/drawing/2014/main" id="{230CB671-E020-EB3D-5573-97E9D3FC87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084576" y="1819224"/>
                      <a:ext cx="2538000" cy="25380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E7FAFBDD-348A-2768-1D53-7FA2C0F71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0960" y="2971800"/>
                      <a:ext cx="2520000" cy="2808000"/>
                    </a:xfrm>
                    <a:prstGeom prst="rect">
                      <a:avLst/>
                    </a:prstGeom>
                    <a:solidFill>
                      <a:srgbClr val="8951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dirty="0"/>
                    </a:p>
                  </p:txBody>
                </p:sp>
              </p:grpSp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585FC21E-9D03-05E3-9F06-3A023DFFA9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47310" y="2033763"/>
                    <a:ext cx="2160000" cy="2160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outerShdw blurRad="127000" algn="ctr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4269577E-5EE2-491A-F48C-EAF51BC41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08628" y="2368224"/>
                  <a:ext cx="1440000" cy="144000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A1DA1F7-6A64-8324-9A0C-D779D44C001B}"/>
                  </a:ext>
                </a:extLst>
              </p:cNvPr>
              <p:cNvGrpSpPr/>
              <p:nvPr/>
            </p:nvGrpSpPr>
            <p:grpSpPr>
              <a:xfrm>
                <a:off x="2521093" y="4576604"/>
                <a:ext cx="1614545" cy="983464"/>
                <a:chOff x="2521093" y="4576604"/>
                <a:chExt cx="1614545" cy="983464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58307E0-BCC1-1278-DB5F-AC1F4CC23715}"/>
                    </a:ext>
                  </a:extLst>
                </p:cNvPr>
                <p:cNvSpPr txBox="1"/>
                <p:nvPr/>
              </p:nvSpPr>
              <p:spPr>
                <a:xfrm>
                  <a:off x="2521093" y="5006070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게임을 진행하는</a:t>
                  </a:r>
                  <a:endParaRPr kumimoji="1" lang="en-US" altLang="ko-KR" sz="15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5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기본적 목적을 만듦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6C19B24-D876-19C5-9E42-F55DB93F5645}"/>
                    </a:ext>
                  </a:extLst>
                </p:cNvPr>
                <p:cNvSpPr txBox="1"/>
                <p:nvPr/>
              </p:nvSpPr>
              <p:spPr>
                <a:xfrm>
                  <a:off x="2710247" y="4576604"/>
                  <a:ext cx="12362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solidFill>
                        <a:schemeClr val="bg1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시스템 설명</a:t>
                  </a:r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270D419-9A6D-365F-D3DC-27E8DA2714CB}"/>
                </a:ext>
              </a:extLst>
            </p:cNvPr>
            <p:cNvGrpSpPr/>
            <p:nvPr/>
          </p:nvGrpSpPr>
          <p:grpSpPr>
            <a:xfrm>
              <a:off x="4120775" y="1671792"/>
              <a:ext cx="2538000" cy="3960576"/>
              <a:chOff x="4887310" y="1819224"/>
              <a:chExt cx="2538000" cy="3960576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D5EBDB0-64AF-2281-AAB2-5656F1692667}"/>
                  </a:ext>
                </a:extLst>
              </p:cNvPr>
              <p:cNvGrpSpPr/>
              <p:nvPr/>
            </p:nvGrpSpPr>
            <p:grpSpPr>
              <a:xfrm>
                <a:off x="4887310" y="1819224"/>
                <a:ext cx="2538000" cy="3960576"/>
                <a:chOff x="4887310" y="1819224"/>
                <a:chExt cx="2538000" cy="396057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1D7AAAC4-2542-4A9E-B197-24030F8CE724}"/>
                    </a:ext>
                  </a:extLst>
                </p:cNvPr>
                <p:cNvGrpSpPr/>
                <p:nvPr/>
              </p:nvGrpSpPr>
              <p:grpSpPr>
                <a:xfrm>
                  <a:off x="4887310" y="1819224"/>
                  <a:ext cx="2538000" cy="3960576"/>
                  <a:chOff x="2355118" y="1819224"/>
                  <a:chExt cx="2538000" cy="3960576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210B4687-5585-9BAB-BE5C-76C50BCEF7A4}"/>
                      </a:ext>
                    </a:extLst>
                  </p:cNvPr>
                  <p:cNvGrpSpPr/>
                  <p:nvPr/>
                </p:nvGrpSpPr>
                <p:grpSpPr>
                  <a:xfrm>
                    <a:off x="2355118" y="1819224"/>
                    <a:ext cx="2538000" cy="3960576"/>
                    <a:chOff x="3084576" y="1819224"/>
                    <a:chExt cx="2538000" cy="3960576"/>
                  </a:xfrm>
                </p:grpSpPr>
                <p:sp>
                  <p:nvSpPr>
                    <p:cNvPr id="26" name="타원 25">
                      <a:extLst>
                        <a:ext uri="{FF2B5EF4-FFF2-40B4-BE49-F238E27FC236}">
                          <a16:creationId xmlns:a16="http://schemas.microsoft.com/office/drawing/2014/main" id="{01A62099-14E7-C9F4-3DC0-2C852E6F419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084576" y="1819224"/>
                      <a:ext cx="2538000" cy="253800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id="{6CFE22CD-6717-F152-8071-4811D6915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0960" y="2971800"/>
                      <a:ext cx="2520000" cy="2808000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dirty="0"/>
                    </a:p>
                  </p:txBody>
                </p:sp>
              </p:grp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A72E9DAB-205E-18FB-64F1-6A767635DD9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47310" y="2033763"/>
                    <a:ext cx="2160000" cy="2160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  <a:effectLst>
                    <a:outerShdw blurRad="127000" algn="ctr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06EE7AF2-E837-E4AB-D5D3-D3EADDEF0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33693" y="2393763"/>
                  <a:ext cx="1440000" cy="144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60645D39-45BA-144C-49B1-4FA33BAFD04C}"/>
                  </a:ext>
                </a:extLst>
              </p:cNvPr>
              <p:cNvGrpSpPr/>
              <p:nvPr/>
            </p:nvGrpSpPr>
            <p:grpSpPr>
              <a:xfrm>
                <a:off x="5155666" y="4571763"/>
                <a:ext cx="1996059" cy="987597"/>
                <a:chOff x="5155666" y="4571763"/>
                <a:chExt cx="1996059" cy="987597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00091B2-69AC-0D14-FA57-81AC892228A3}"/>
                    </a:ext>
                  </a:extLst>
                </p:cNvPr>
                <p:cNvSpPr txBox="1"/>
                <p:nvPr/>
              </p:nvSpPr>
              <p:spPr>
                <a:xfrm>
                  <a:off x="5338406" y="4571763"/>
                  <a:ext cx="16305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solidFill>
                        <a:schemeClr val="bg1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스토리출력 방식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5B58700-1368-305B-E2C3-9A0649D014AD}"/>
                    </a:ext>
                  </a:extLst>
                </p:cNvPr>
                <p:cNvSpPr txBox="1"/>
                <p:nvPr/>
              </p:nvSpPr>
              <p:spPr>
                <a:xfrm>
                  <a:off x="5155666" y="5005362"/>
                  <a:ext cx="19960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특정 상황과 조건에 맞춰</a:t>
                  </a:r>
                  <a:endParaRPr kumimoji="1" lang="en-US" altLang="ko-KR" sz="15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5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대사와 함께 연출 출력</a:t>
                  </a: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1B0D6F1-4ADF-71A8-D4E6-BD10EC177E43}"/>
                </a:ext>
              </a:extLst>
            </p:cNvPr>
            <p:cNvGrpSpPr/>
            <p:nvPr/>
          </p:nvGrpSpPr>
          <p:grpSpPr>
            <a:xfrm>
              <a:off x="7293382" y="2824368"/>
              <a:ext cx="2917786" cy="1806177"/>
              <a:chOff x="7293382" y="1928184"/>
              <a:chExt cx="2917786" cy="1806177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4F92036-CF14-F543-A0D2-1B29D54EB401}"/>
                  </a:ext>
                </a:extLst>
              </p:cNvPr>
              <p:cNvSpPr/>
              <p:nvPr/>
            </p:nvSpPr>
            <p:spPr>
              <a:xfrm>
                <a:off x="7293382" y="1928184"/>
                <a:ext cx="1935962" cy="4858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tx1"/>
                    </a:solidFill>
                    <a:latin typeface="Pretendard Medium" panose="02000503000000020004" pitchFamily="2" charset="-127"/>
                    <a:ea typeface="Pretendard Medium" panose="02000503000000020004" pitchFamily="2" charset="-127"/>
                    <a:cs typeface="Pretendard Medium" panose="02000503000000020004" pitchFamily="2" charset="-127"/>
                  </a:rPr>
                  <a:t>대사 출력 방법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9CA55C7-DA93-8BDC-8865-C2F27237AC91}"/>
                  </a:ext>
                </a:extLst>
              </p:cNvPr>
              <p:cNvSpPr txBox="1"/>
              <p:nvPr/>
            </p:nvSpPr>
            <p:spPr>
              <a:xfrm>
                <a:off x="7293382" y="2501203"/>
                <a:ext cx="2917786" cy="1233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ko-KR" altLang="en-US" sz="15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대사의 한 문장마다 번호를 매기고</a:t>
                </a:r>
                <a:endPara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ko-KR" altLang="en-US" sz="15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이를 </a:t>
                </a:r>
                <a:r>
                  <a:rPr kumimoji="1" lang="en-US" altLang="ko-KR" sz="15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CSV</a:t>
                </a:r>
                <a:r>
                  <a:rPr kumimoji="1" lang="ko-KR" altLang="en-US" sz="15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파일에 저장</a:t>
                </a:r>
                <a:endPara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>
                  <a:lnSpc>
                    <a:spcPct val="120000"/>
                  </a:lnSpc>
                </a:pPr>
                <a:endParaRPr kumimoji="1" lang="en-US" altLang="ko-KR" sz="3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ko-KR" altLang="en-US" sz="15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이후 대사 출력이 필요할 경우</a:t>
                </a:r>
                <a:endPara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ko-KR" altLang="en-US" sz="15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번호 변수를 </a:t>
                </a:r>
                <a:r>
                  <a:rPr kumimoji="1" lang="ko-KR" altLang="en-US" sz="1500" dirty="0" err="1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입력받아</a:t>
                </a:r>
                <a:r>
                  <a:rPr kumimoji="1" lang="ko-KR" altLang="en-US" sz="1500" dirty="0"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해당 대사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992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DCE46-C555-13BC-42DC-0BB6AE21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B32198A-0E26-6CC7-604C-9B2E8B85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239" y="3429000"/>
            <a:ext cx="6549966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WAY TO DO 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7435A3-CC97-8CB8-2C32-9C9F31D73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프로젝트 수행 방법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F778E40-307E-73CF-7E97-A08C010EF1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2317" y="2324287"/>
            <a:ext cx="2144110" cy="1295076"/>
          </a:xfrm>
        </p:spPr>
        <p:txBody>
          <a:bodyPr/>
          <a:lstStyle/>
          <a:p>
            <a:r>
              <a:rPr kumimoji="1" lang="en-US" altLang="ko-KR" dirty="0"/>
              <a:t>03</a:t>
            </a:r>
            <a:endParaRPr kumimoji="1"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0743929-A62A-6E1B-9470-F60AC3B881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40009" y="338896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94277C6-4C3D-CE69-ADFE-D14D1EC933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3412" y="338896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개발 방법론 선정 및 실행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6FE6F61-B3EB-2B43-CFEA-647785A8E9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0009" y="1445660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2.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895187F-9939-25EC-D477-7429C76831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13412" y="1445660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수행 도구 및 프로그램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B7ABD-A87D-583A-CBF9-C0FEE29CA1CB}"/>
              </a:ext>
            </a:extLst>
          </p:cNvPr>
          <p:cNvSpPr txBox="1"/>
          <p:nvPr/>
        </p:nvSpPr>
        <p:spPr>
          <a:xfrm>
            <a:off x="2539279" y="4137228"/>
            <a:ext cx="5020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8000" b="1" dirty="0">
                <a:solidFill>
                  <a:schemeClr val="bg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OUR PROJECT</a:t>
            </a:r>
            <a:endParaRPr kumimoji="1" lang="ko-KR" altLang="en-US" sz="8000" b="1" dirty="0">
              <a:solidFill>
                <a:schemeClr val="bg2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텍스트 개체 틀 10">
            <a:extLst>
              <a:ext uri="{FF2B5EF4-FFF2-40B4-BE49-F238E27FC236}">
                <a16:creationId xmlns:a16="http://schemas.microsoft.com/office/drawing/2014/main" id="{13376C15-2C0E-230A-62C8-23B20D6018B7}"/>
              </a:ext>
            </a:extLst>
          </p:cNvPr>
          <p:cNvSpPr txBox="1">
            <a:spLocks/>
          </p:cNvSpPr>
          <p:nvPr/>
        </p:nvSpPr>
        <p:spPr>
          <a:xfrm>
            <a:off x="8440009" y="2476768"/>
            <a:ext cx="473403" cy="515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3.</a:t>
            </a:r>
            <a:endParaRPr kumimoji="1" lang="ko-KR" altLang="en-US" dirty="0"/>
          </a:p>
        </p:txBody>
      </p:sp>
      <p:sp>
        <p:nvSpPr>
          <p:cNvPr id="4" name="텍스트 개체 틀 11">
            <a:extLst>
              <a:ext uri="{FF2B5EF4-FFF2-40B4-BE49-F238E27FC236}">
                <a16:creationId xmlns:a16="http://schemas.microsoft.com/office/drawing/2014/main" id="{EA2713EA-4563-A960-A9C7-E08DA428DFF0}"/>
              </a:ext>
            </a:extLst>
          </p:cNvPr>
          <p:cNvSpPr txBox="1">
            <a:spLocks/>
          </p:cNvSpPr>
          <p:nvPr/>
        </p:nvSpPr>
        <p:spPr>
          <a:xfrm>
            <a:off x="8913412" y="2476768"/>
            <a:ext cx="2911365" cy="515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주요 시스템 구현 로직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C5B807B-7078-9BA4-B5D3-F99BD785C1CD}"/>
              </a:ext>
            </a:extLst>
          </p:cNvPr>
          <p:cNvCxnSpPr>
            <a:cxnSpLocks/>
          </p:cNvCxnSpPr>
          <p:nvPr/>
        </p:nvCxnSpPr>
        <p:spPr>
          <a:xfrm>
            <a:off x="8913412" y="2992322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AC3527F-C9B9-DFCE-F5A1-FF89FCA0B50E}"/>
              </a:ext>
            </a:extLst>
          </p:cNvPr>
          <p:cNvCxnSpPr>
            <a:cxnSpLocks/>
          </p:cNvCxnSpPr>
          <p:nvPr/>
        </p:nvCxnSpPr>
        <p:spPr>
          <a:xfrm>
            <a:off x="8913412" y="848957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A14FD3EE-FE66-2A9E-0CBC-0416766F74E8}"/>
              </a:ext>
            </a:extLst>
          </p:cNvPr>
          <p:cNvCxnSpPr>
            <a:cxnSpLocks/>
          </p:cNvCxnSpPr>
          <p:nvPr/>
        </p:nvCxnSpPr>
        <p:spPr>
          <a:xfrm>
            <a:off x="8913412" y="1961214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2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3B82-EA35-7EBA-793C-EB2764B6B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6C20F-9557-7E26-9D9C-F678AFAA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BE6031-E639-DF87-F3BE-85384D9EBB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개발 방법론 선정 및 실행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2870B-6D98-4DE4-75E5-4B26A5DDD8DF}"/>
              </a:ext>
            </a:extLst>
          </p:cNvPr>
          <p:cNvSpPr txBox="1"/>
          <p:nvPr/>
        </p:nvSpPr>
        <p:spPr>
          <a:xfrm>
            <a:off x="10519483" y="708713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스크럼 방법론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01582-AF91-56B5-E610-9E42DA575D7C}"/>
              </a:ext>
            </a:extLst>
          </p:cNvPr>
          <p:cNvSpPr/>
          <p:nvPr/>
        </p:nvSpPr>
        <p:spPr>
          <a:xfrm>
            <a:off x="0" y="3767328"/>
            <a:ext cx="4035552" cy="30906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DB7D9A-202A-888E-C566-DC2D82DEB95B}"/>
              </a:ext>
            </a:extLst>
          </p:cNvPr>
          <p:cNvSpPr/>
          <p:nvPr/>
        </p:nvSpPr>
        <p:spPr>
          <a:xfrm>
            <a:off x="1243584" y="1414272"/>
            <a:ext cx="3943004" cy="4706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549C0-919C-4C9B-2111-090AE3721E98}"/>
              </a:ext>
            </a:extLst>
          </p:cNvPr>
          <p:cNvSpPr txBox="1"/>
          <p:nvPr/>
        </p:nvSpPr>
        <p:spPr>
          <a:xfrm>
            <a:off x="1475232" y="1633728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애자일 방법론의 스크럼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44880-6A11-6BC5-1221-9FD2FF5D65FC}"/>
              </a:ext>
            </a:extLst>
          </p:cNvPr>
          <p:cNvSpPr txBox="1"/>
          <p:nvPr/>
        </p:nvSpPr>
        <p:spPr>
          <a:xfrm>
            <a:off x="1475232" y="2003060"/>
            <a:ext cx="13179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Agile - SCRUM</a:t>
            </a:r>
            <a:endParaRPr kumimoji="1" lang="ko-KR" altLang="en-US" sz="13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4C25D-D0EE-4997-339F-68DB211A3B69}"/>
              </a:ext>
            </a:extLst>
          </p:cNvPr>
          <p:cNvSpPr txBox="1"/>
          <p:nvPr/>
        </p:nvSpPr>
        <p:spPr>
          <a:xfrm>
            <a:off x="1418729" y="3300999"/>
            <a:ext cx="3592714" cy="2562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 개발 방법론 중</a:t>
            </a: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짧은 시간의 개발을 반복하는 프로젝트를 위한</a:t>
            </a: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관리 방법론</a:t>
            </a: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짧은 주기인 </a:t>
            </a:r>
            <a:r>
              <a:rPr kumimoji="1" lang="en-US" altLang="ko-KR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</a:t>
            </a: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스프린트</a:t>
            </a:r>
            <a:r>
              <a:rPr kumimoji="1" lang="en-US" altLang="ko-KR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나누어 개발하고</a:t>
            </a: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매일 스탠드업 미팅을 통해 진행 상황 점검</a:t>
            </a: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원활한 의사소통을 주요 요소로 두고 있으며</a:t>
            </a: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언어나 방법론을 특정하여 의존하지 않음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66D5B51-7F46-7BAB-EE17-6C3313251199}"/>
              </a:ext>
            </a:extLst>
          </p:cNvPr>
          <p:cNvCxnSpPr/>
          <p:nvPr/>
        </p:nvCxnSpPr>
        <p:spPr>
          <a:xfrm>
            <a:off x="5186588" y="2295448"/>
            <a:ext cx="5040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E5BBC0-E389-B4DF-FDB0-F1079EF2C6A6}"/>
              </a:ext>
            </a:extLst>
          </p:cNvPr>
          <p:cNvSpPr txBox="1"/>
          <p:nvPr/>
        </p:nvSpPr>
        <p:spPr>
          <a:xfrm>
            <a:off x="7304690" y="1818394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SCRUM</a:t>
            </a:r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을 사용하는 이유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093CB-4284-96CD-3303-A06F346D3308}"/>
              </a:ext>
            </a:extLst>
          </p:cNvPr>
          <p:cNvSpPr txBox="1"/>
          <p:nvPr/>
        </p:nvSpPr>
        <p:spPr>
          <a:xfrm>
            <a:off x="7304690" y="2482681"/>
            <a:ext cx="3007555" cy="2784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소규모 프로젝트에 적합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명의 인원으로 진행되는 개발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팀 내 역할 분담 명확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전체를 관리하는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PM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개발을 진행하는 개발자가 나누어져 있음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기능별로 구현하는 </a:t>
            </a:r>
            <a:r>
              <a:rPr kumimoji="1" lang="ko-KR" altLang="en-US" sz="15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백로그</a:t>
            </a: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목록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유기적으로 연결된 기능들을 위주로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백로그를 나눌 수 있어 작업이 용이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AE6BD7A-6C54-C564-768B-5958B7ACBFA2}"/>
              </a:ext>
            </a:extLst>
          </p:cNvPr>
          <p:cNvSpPr>
            <a:spLocks noChangeAspect="1"/>
          </p:cNvSpPr>
          <p:nvPr/>
        </p:nvSpPr>
        <p:spPr>
          <a:xfrm>
            <a:off x="10211944" y="2241448"/>
            <a:ext cx="108000" cy="10800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90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2F773-2B9E-FCDB-9A87-3112C3C2C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48254-2F4C-FEF6-0DC4-8D3FC0BB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1D9504-4479-4A87-E2A1-4E362517D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개발 방법론 선정 및 실행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BF633-724C-33C3-40C2-6E7D328B68C5}"/>
              </a:ext>
            </a:extLst>
          </p:cNvPr>
          <p:cNvSpPr txBox="1"/>
          <p:nvPr/>
        </p:nvSpPr>
        <p:spPr>
          <a:xfrm>
            <a:off x="10917028" y="70871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 방식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F79DB06-C022-669D-61AB-240C20956E7F}"/>
              </a:ext>
            </a:extLst>
          </p:cNvPr>
          <p:cNvGrpSpPr/>
          <p:nvPr/>
        </p:nvGrpSpPr>
        <p:grpSpPr>
          <a:xfrm>
            <a:off x="1257302" y="2268594"/>
            <a:ext cx="10934698" cy="2690491"/>
            <a:chOff x="1104900" y="2844800"/>
            <a:chExt cx="10934698" cy="2690491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A1B6780-77D6-7BAB-ED0F-DC2D8D61E51A}"/>
                </a:ext>
              </a:extLst>
            </p:cNvPr>
            <p:cNvGrpSpPr/>
            <p:nvPr/>
          </p:nvGrpSpPr>
          <p:grpSpPr>
            <a:xfrm>
              <a:off x="1104900" y="2844800"/>
              <a:ext cx="3644900" cy="432000"/>
              <a:chOff x="1104900" y="2844800"/>
              <a:chExt cx="3644900" cy="432000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7379048C-5CF1-D4DF-10DD-A89EC271121A}"/>
                  </a:ext>
                </a:extLst>
              </p:cNvPr>
              <p:cNvSpPr/>
              <p:nvPr/>
            </p:nvSpPr>
            <p:spPr>
              <a:xfrm>
                <a:off x="1104900" y="2844800"/>
                <a:ext cx="3644900" cy="252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삼각형 67">
                <a:extLst>
                  <a:ext uri="{FF2B5EF4-FFF2-40B4-BE49-F238E27FC236}">
                    <a16:creationId xmlns:a16="http://schemas.microsoft.com/office/drawing/2014/main" id="{44E6C686-C050-0C40-A262-7BC5E366EAD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822950" y="3096800"/>
                <a:ext cx="208800" cy="180000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EA96C00-375C-4686-C0E9-D1E673719F37}"/>
                </a:ext>
              </a:extLst>
            </p:cNvPr>
            <p:cNvGrpSpPr/>
            <p:nvPr/>
          </p:nvGrpSpPr>
          <p:grpSpPr>
            <a:xfrm>
              <a:off x="1501318" y="3580801"/>
              <a:ext cx="2852063" cy="1954490"/>
              <a:chOff x="216621" y="992343"/>
              <a:chExt cx="2852063" cy="195449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1658534-9BAC-9D39-7687-50C3A26264F5}"/>
                  </a:ext>
                </a:extLst>
              </p:cNvPr>
              <p:cNvSpPr txBox="1"/>
              <p:nvPr/>
            </p:nvSpPr>
            <p:spPr>
              <a:xfrm>
                <a:off x="475506" y="992343"/>
                <a:ext cx="2334293" cy="696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R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01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기획서 및 제품 </a:t>
                </a:r>
                <a:r>
                  <a:rPr kumimoji="1" lang="ko-KR" altLang="en-US" sz="1600" b="1" dirty="0" err="1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백로그</a:t>
                </a:r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 작성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FF5798-BC40-32AE-72DB-1361030FEA6E}"/>
                  </a:ext>
                </a:extLst>
              </p:cNvPr>
              <p:cNvSpPr txBox="1"/>
              <p:nvPr/>
            </p:nvSpPr>
            <p:spPr>
              <a:xfrm>
                <a:off x="216621" y="1749133"/>
                <a:ext cx="2852063" cy="119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게임의 요구사항 목록을 작성하고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이를 토대로 세부적인 백로그를 작성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kumimoji="1" lang="en-US" altLang="ko-KR" sz="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백로그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개발을 위한 구체적인 기획서를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산출물로 작성해 백로그와 함께 기재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31CC7BE-B5F0-0E3C-661B-20516AD39C04}"/>
                </a:ext>
              </a:extLst>
            </p:cNvPr>
            <p:cNvGrpSpPr/>
            <p:nvPr/>
          </p:nvGrpSpPr>
          <p:grpSpPr>
            <a:xfrm>
              <a:off x="4749799" y="2844800"/>
              <a:ext cx="3644900" cy="432000"/>
              <a:chOff x="1104900" y="2844800"/>
              <a:chExt cx="3644900" cy="43200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EFF7CE7-1B71-9B58-2A86-85A887854DEC}"/>
                  </a:ext>
                </a:extLst>
              </p:cNvPr>
              <p:cNvSpPr/>
              <p:nvPr/>
            </p:nvSpPr>
            <p:spPr>
              <a:xfrm>
                <a:off x="1104900" y="2844800"/>
                <a:ext cx="36449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6" name="삼각형 75">
                <a:extLst>
                  <a:ext uri="{FF2B5EF4-FFF2-40B4-BE49-F238E27FC236}">
                    <a16:creationId xmlns:a16="http://schemas.microsoft.com/office/drawing/2014/main" id="{90BC67F8-F9EF-2B6E-6F9C-8302F8CBD84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822950" y="3096800"/>
                <a:ext cx="208800" cy="18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A0F10215-0291-0F83-68C7-2DA597A5B85A}"/>
                </a:ext>
              </a:extLst>
            </p:cNvPr>
            <p:cNvGrpSpPr/>
            <p:nvPr/>
          </p:nvGrpSpPr>
          <p:grpSpPr>
            <a:xfrm>
              <a:off x="8394698" y="2844800"/>
              <a:ext cx="3644900" cy="432000"/>
              <a:chOff x="1104900" y="2844800"/>
              <a:chExt cx="3644900" cy="43200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A2A4829-BF45-13B8-611F-F4CFCE915026}"/>
                  </a:ext>
                </a:extLst>
              </p:cNvPr>
              <p:cNvSpPr/>
              <p:nvPr/>
            </p:nvSpPr>
            <p:spPr>
              <a:xfrm>
                <a:off x="1104900" y="2844800"/>
                <a:ext cx="36449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삼각형 78">
                <a:extLst>
                  <a:ext uri="{FF2B5EF4-FFF2-40B4-BE49-F238E27FC236}">
                    <a16:creationId xmlns:a16="http://schemas.microsoft.com/office/drawing/2014/main" id="{6C229887-C184-B49F-56FB-EEE41A4B26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822950" y="3096800"/>
                <a:ext cx="208800" cy="18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F44E617-786B-AB82-ECA3-A97F4FCE94CA}"/>
                </a:ext>
              </a:extLst>
            </p:cNvPr>
            <p:cNvGrpSpPr/>
            <p:nvPr/>
          </p:nvGrpSpPr>
          <p:grpSpPr>
            <a:xfrm>
              <a:off x="5123776" y="3580801"/>
              <a:ext cx="2896947" cy="1954489"/>
              <a:chOff x="216622" y="1042043"/>
              <a:chExt cx="2896947" cy="1954489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D948168-0906-D9B8-2385-3436FB29EB15}"/>
                  </a:ext>
                </a:extLst>
              </p:cNvPr>
              <p:cNvSpPr txBox="1"/>
              <p:nvPr/>
            </p:nvSpPr>
            <p:spPr>
              <a:xfrm>
                <a:off x="812938" y="1042043"/>
                <a:ext cx="1704313" cy="696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R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02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스프린트 계획 수립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CF74C6A-0C86-B3F0-B9BD-46AFD3E02E9F}"/>
                  </a:ext>
                </a:extLst>
              </p:cNvPr>
              <p:cNvSpPr txBox="1"/>
              <p:nvPr/>
            </p:nvSpPr>
            <p:spPr>
              <a:xfrm>
                <a:off x="216622" y="1798832"/>
                <a:ext cx="2896947" cy="119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개발 주기인 스프린트를 나누고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각 스프린트에 따른 일정과 작업 결정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kumimoji="1" lang="en-US" altLang="ko-KR" sz="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이때</a:t>
                </a:r>
                <a: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,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프로젝트 진행 과정의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중요 지점을 여러 개 만들고 마일스톤화</a:t>
                </a: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FF0D142-3D7C-FBDD-3D5A-EFD18705CA89}"/>
                </a:ext>
              </a:extLst>
            </p:cNvPr>
            <p:cNvGrpSpPr/>
            <p:nvPr/>
          </p:nvGrpSpPr>
          <p:grpSpPr>
            <a:xfrm>
              <a:off x="8683717" y="3580801"/>
              <a:ext cx="3163045" cy="1954489"/>
              <a:chOff x="-67865" y="925458"/>
              <a:chExt cx="3163045" cy="1954489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BB5FB17-3F75-A9CE-0995-0AF60CCEDB8F}"/>
                  </a:ext>
                </a:extLst>
              </p:cNvPr>
              <p:cNvSpPr txBox="1"/>
              <p:nvPr/>
            </p:nvSpPr>
            <p:spPr>
              <a:xfrm>
                <a:off x="572532" y="925458"/>
                <a:ext cx="1882247" cy="696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R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03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스프린트 </a:t>
                </a:r>
                <a:r>
                  <a:rPr kumimoji="1" lang="ko-KR" altLang="en-US" sz="1600" b="1" dirty="0" err="1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백로그</a:t>
                </a:r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 작성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8F7CBC3-65D0-16CA-F47A-8F4F0C293F2E}"/>
                  </a:ext>
                </a:extLst>
              </p:cNvPr>
              <p:cNvSpPr txBox="1"/>
              <p:nvPr/>
            </p:nvSpPr>
            <p:spPr>
              <a:xfrm>
                <a:off x="-67865" y="1682247"/>
                <a:ext cx="3163045" cy="119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결정된 작업 계획을 토대로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각 스프린트 별 </a:t>
                </a:r>
                <a:r>
                  <a:rPr kumimoji="1" lang="ko-KR" altLang="en-US" sz="14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백로그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목록 작성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kumimoji="1" lang="en-US" altLang="ko-KR" sz="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간트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차트에 백로그를 작성하고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이를 팀원들이 즉각적으로 확인하도록 체크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1340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873F-35EF-AF14-1EB1-9A04CBAE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F3F01-4250-46B3-7102-98D7430D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83D47-46BD-FA36-0E01-1661998AE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개발 방법론 선정 및 실행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E2074-19B3-CDD6-B18A-7D97FD5BC589}"/>
              </a:ext>
            </a:extLst>
          </p:cNvPr>
          <p:cNvSpPr txBox="1"/>
          <p:nvPr/>
        </p:nvSpPr>
        <p:spPr>
          <a:xfrm>
            <a:off x="10917028" y="70871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 방식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ED7524-6923-39DE-C478-6CE1527EDB48}"/>
              </a:ext>
            </a:extLst>
          </p:cNvPr>
          <p:cNvGrpSpPr/>
          <p:nvPr/>
        </p:nvGrpSpPr>
        <p:grpSpPr>
          <a:xfrm>
            <a:off x="-17670" y="2268593"/>
            <a:ext cx="10934698" cy="2690491"/>
            <a:chOff x="0" y="2654300"/>
            <a:chExt cx="10934698" cy="269049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4E1BA8-E338-3021-15B9-D9DFD0F5FF69}"/>
                </a:ext>
              </a:extLst>
            </p:cNvPr>
            <p:cNvGrpSpPr/>
            <p:nvPr/>
          </p:nvGrpSpPr>
          <p:grpSpPr>
            <a:xfrm>
              <a:off x="0" y="2654300"/>
              <a:ext cx="3644900" cy="432000"/>
              <a:chOff x="1104900" y="2844800"/>
              <a:chExt cx="3644900" cy="4320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D435789-85B5-45C4-D5BB-BD0C8FE74B9D}"/>
                  </a:ext>
                </a:extLst>
              </p:cNvPr>
              <p:cNvSpPr/>
              <p:nvPr/>
            </p:nvSpPr>
            <p:spPr>
              <a:xfrm>
                <a:off x="1104900" y="2844800"/>
                <a:ext cx="3644900" cy="252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3" name="삼각형 32">
                <a:extLst>
                  <a:ext uri="{FF2B5EF4-FFF2-40B4-BE49-F238E27FC236}">
                    <a16:creationId xmlns:a16="http://schemas.microsoft.com/office/drawing/2014/main" id="{B226BF8F-E10C-1826-48BB-6C7A0BE92E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822950" y="3096800"/>
                <a:ext cx="208800" cy="180000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0E49B34-F9D1-284F-C9C8-00A660DB8DE2}"/>
                </a:ext>
              </a:extLst>
            </p:cNvPr>
            <p:cNvGrpSpPr/>
            <p:nvPr/>
          </p:nvGrpSpPr>
          <p:grpSpPr>
            <a:xfrm>
              <a:off x="474163" y="3390301"/>
              <a:ext cx="2696572" cy="1954490"/>
              <a:chOff x="294366" y="992343"/>
              <a:chExt cx="2696572" cy="195449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4EDEB1-E42A-1EF7-6C7C-1801D76F2E5F}"/>
                  </a:ext>
                </a:extLst>
              </p:cNvPr>
              <p:cNvSpPr txBox="1"/>
              <p:nvPr/>
            </p:nvSpPr>
            <p:spPr>
              <a:xfrm>
                <a:off x="992473" y="992343"/>
                <a:ext cx="1300356" cy="696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R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04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스프린트 수행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AF5ADC-C8DE-B6B5-E455-DF8536BF0903}"/>
                  </a:ext>
                </a:extLst>
              </p:cNvPr>
              <p:cNvSpPr txBox="1"/>
              <p:nvPr/>
            </p:nvSpPr>
            <p:spPr>
              <a:xfrm>
                <a:off x="294366" y="1749133"/>
                <a:ext cx="2696572" cy="119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스프린트 백로그의 작업 목록들을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순서대로 수행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kumimoji="1" lang="en-US" altLang="ko-KR" sz="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매일 회의를 진행하는 대신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원격 채팅을 이용해 유기적으로 소통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03F7C5-809A-781D-374E-826A46B9F61F}"/>
                </a:ext>
              </a:extLst>
            </p:cNvPr>
            <p:cNvGrpSpPr/>
            <p:nvPr/>
          </p:nvGrpSpPr>
          <p:grpSpPr>
            <a:xfrm>
              <a:off x="3644899" y="2654300"/>
              <a:ext cx="3644900" cy="432000"/>
              <a:chOff x="1104900" y="2844800"/>
              <a:chExt cx="3644900" cy="43200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E6DF487-78AD-E9F9-6AFF-6C72A0CCABBE}"/>
                  </a:ext>
                </a:extLst>
              </p:cNvPr>
              <p:cNvSpPr/>
              <p:nvPr/>
            </p:nvSpPr>
            <p:spPr>
              <a:xfrm>
                <a:off x="1104900" y="2844800"/>
                <a:ext cx="36449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9" name="삼각형 28">
                <a:extLst>
                  <a:ext uri="{FF2B5EF4-FFF2-40B4-BE49-F238E27FC236}">
                    <a16:creationId xmlns:a16="http://schemas.microsoft.com/office/drawing/2014/main" id="{16E5F931-EBE9-8EDD-82F0-1197C9A8A2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822950" y="3096800"/>
                <a:ext cx="208800" cy="18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3939F72-25F3-8E35-B7C2-EEF5CFEE02A9}"/>
                </a:ext>
              </a:extLst>
            </p:cNvPr>
            <p:cNvGrpSpPr/>
            <p:nvPr/>
          </p:nvGrpSpPr>
          <p:grpSpPr>
            <a:xfrm>
              <a:off x="7289798" y="2654300"/>
              <a:ext cx="3644900" cy="432000"/>
              <a:chOff x="1104900" y="2844800"/>
              <a:chExt cx="3644900" cy="43200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0A39518-56E4-6CCF-99CE-004DC6E516B6}"/>
                  </a:ext>
                </a:extLst>
              </p:cNvPr>
              <p:cNvSpPr/>
              <p:nvPr/>
            </p:nvSpPr>
            <p:spPr>
              <a:xfrm>
                <a:off x="1104900" y="2844800"/>
                <a:ext cx="36449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삼각형 26">
                <a:extLst>
                  <a:ext uri="{FF2B5EF4-FFF2-40B4-BE49-F238E27FC236}">
                    <a16:creationId xmlns:a16="http://schemas.microsoft.com/office/drawing/2014/main" id="{55AE2906-32FC-AD45-E9BD-AFA0DA4BF1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822950" y="3096800"/>
                <a:ext cx="208800" cy="180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862EDD2-AC19-B470-1929-B9B1F5602A9C}"/>
                </a:ext>
              </a:extLst>
            </p:cNvPr>
            <p:cNvGrpSpPr/>
            <p:nvPr/>
          </p:nvGrpSpPr>
          <p:grpSpPr>
            <a:xfrm>
              <a:off x="4196813" y="3390301"/>
              <a:ext cx="2541080" cy="1603624"/>
              <a:chOff x="394559" y="1042043"/>
              <a:chExt cx="2541080" cy="160362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AC6517-EA2B-AFF4-9819-A0B15CE07969}"/>
                  </a:ext>
                </a:extLst>
              </p:cNvPr>
              <p:cNvSpPr txBox="1"/>
              <p:nvPr/>
            </p:nvSpPr>
            <p:spPr>
              <a:xfrm>
                <a:off x="497949" y="1042043"/>
                <a:ext cx="2334293" cy="696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R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05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스프린트 리뷰 및 회고 진행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47C74-D29C-2E03-62CA-B73EBDAB380D}"/>
                  </a:ext>
                </a:extLst>
              </p:cNvPr>
              <p:cNvSpPr txBox="1"/>
              <p:nvPr/>
            </p:nvSpPr>
            <p:spPr>
              <a:xfrm>
                <a:off x="394559" y="1798832"/>
                <a:ext cx="2541080" cy="846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스프린트 진행이 완료되면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정기 회의를 열어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해당 스프린트의 리뷰와 회고 진행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9242CD4-6F15-A4E6-5172-F86A00AC2A91}"/>
                </a:ext>
              </a:extLst>
            </p:cNvPr>
            <p:cNvGrpSpPr/>
            <p:nvPr/>
          </p:nvGrpSpPr>
          <p:grpSpPr>
            <a:xfrm>
              <a:off x="7912243" y="3390301"/>
              <a:ext cx="2496196" cy="1954489"/>
              <a:chOff x="265561" y="925458"/>
              <a:chExt cx="2496196" cy="195448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58E491-503F-B938-3C12-39478DC47188}"/>
                  </a:ext>
                </a:extLst>
              </p:cNvPr>
              <p:cNvSpPr txBox="1"/>
              <p:nvPr/>
            </p:nvSpPr>
            <p:spPr>
              <a:xfrm>
                <a:off x="370555" y="925458"/>
                <a:ext cx="2286203" cy="6961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R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06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다음 스프린트 </a:t>
                </a:r>
                <a:r>
                  <a:rPr kumimoji="1" lang="ko-KR" altLang="en-US" sz="1600" b="1" dirty="0" err="1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백로그</a:t>
                </a:r>
                <a:r>
                  <a:rPr kumimoji="1" lang="ko-KR" altLang="en-US" sz="1600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 고지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31A989-C66D-3A86-35D7-15AD0A7CEBEC}"/>
                  </a:ext>
                </a:extLst>
              </p:cNvPr>
              <p:cNvSpPr txBox="1"/>
              <p:nvPr/>
            </p:nvSpPr>
            <p:spPr>
              <a:xfrm>
                <a:off x="265561" y="1682247"/>
                <a:ext cx="2496196" cy="1197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다음 스프린트에 진행하는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백로그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목록과 작업 내용 설명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kumimoji="1" lang="en-US" altLang="ko-KR" sz="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이후 새로운 스프린트를 진행하고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다음과 같은 주기 진행 반복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5894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9C901-EF96-D770-74BD-7B30BEA25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19B2-2EC1-38C4-E70A-3E3324A3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AFAD9C-2426-F334-621D-4041F0359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수행 도구 및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C5C57-365F-87FF-F0C5-9E0C7415F00B}"/>
              </a:ext>
            </a:extLst>
          </p:cNvPr>
          <p:cNvSpPr txBox="1"/>
          <p:nvPr/>
        </p:nvSpPr>
        <p:spPr>
          <a:xfrm>
            <a:off x="8506112" y="708713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및 일정 관리 서비스 프로그램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3D456C-1D29-37E9-5302-F0128BA19834}"/>
              </a:ext>
            </a:extLst>
          </p:cNvPr>
          <p:cNvGrpSpPr/>
          <p:nvPr/>
        </p:nvGrpSpPr>
        <p:grpSpPr>
          <a:xfrm>
            <a:off x="982718" y="1821944"/>
            <a:ext cx="10226564" cy="4112060"/>
            <a:chOff x="1123208" y="1806953"/>
            <a:chExt cx="10226564" cy="41120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207AB6-4AC9-D358-FC18-7FCFED7186C8}"/>
                </a:ext>
              </a:extLst>
            </p:cNvPr>
            <p:cNvSpPr txBox="1"/>
            <p:nvPr/>
          </p:nvSpPr>
          <p:spPr>
            <a:xfrm>
              <a:off x="2300155" y="4964905"/>
              <a:ext cx="5261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chemeClr val="tx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Git</a:t>
              </a:r>
              <a:endParaRPr kumimoji="1" lang="ko-KR" altLang="en-US" sz="2000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31863A2-93DD-E25C-0CAD-5FADA7F0B29F}"/>
                </a:ext>
              </a:extLst>
            </p:cNvPr>
            <p:cNvGrpSpPr/>
            <p:nvPr/>
          </p:nvGrpSpPr>
          <p:grpSpPr>
            <a:xfrm>
              <a:off x="1123208" y="1806953"/>
              <a:ext cx="2880000" cy="2880000"/>
              <a:chOff x="640226" y="2858429"/>
              <a:chExt cx="2880000" cy="28800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D2B5827-E65A-648E-AE08-3FF95B3DCAE3}"/>
                  </a:ext>
                </a:extLst>
              </p:cNvPr>
              <p:cNvSpPr/>
              <p:nvPr/>
            </p:nvSpPr>
            <p:spPr>
              <a:xfrm>
                <a:off x="640226" y="2858429"/>
                <a:ext cx="2880000" cy="288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F7A6B14-5C00-BF2C-A5CA-FBC8F0DD5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226" y="3398429"/>
                <a:ext cx="1800000" cy="18000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3C112B-0E30-42C2-AB06-B5032AB5F887}"/>
                </a:ext>
              </a:extLst>
            </p:cNvPr>
            <p:cNvSpPr txBox="1"/>
            <p:nvPr/>
          </p:nvSpPr>
          <p:spPr>
            <a:xfrm>
              <a:off x="5589289" y="4964905"/>
              <a:ext cx="1013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013C59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GitHub</a:t>
              </a:r>
              <a:endParaRPr kumimoji="1" lang="ko-KR" altLang="en-US" sz="2000" b="1" dirty="0">
                <a:solidFill>
                  <a:srgbClr val="013C59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16644B-7252-37DF-F314-6FE62CDD706A}"/>
                </a:ext>
              </a:extLst>
            </p:cNvPr>
            <p:cNvSpPr txBox="1"/>
            <p:nvPr/>
          </p:nvSpPr>
          <p:spPr>
            <a:xfrm>
              <a:off x="9143719" y="4964905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chemeClr val="tx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Notion</a:t>
              </a:r>
              <a:endParaRPr kumimoji="1" lang="ko-KR" altLang="en-US" sz="2000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4BE1FB3-360C-ECC0-F3D9-46865E95ADB4}"/>
                </a:ext>
              </a:extLst>
            </p:cNvPr>
            <p:cNvGrpSpPr/>
            <p:nvPr/>
          </p:nvGrpSpPr>
          <p:grpSpPr>
            <a:xfrm>
              <a:off x="4655997" y="1806953"/>
              <a:ext cx="2880000" cy="2880000"/>
              <a:chOff x="4656000" y="1989000"/>
              <a:chExt cx="2880000" cy="288000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B30A31A-65D7-EC9E-2A69-9902AB878A46}"/>
                  </a:ext>
                </a:extLst>
              </p:cNvPr>
              <p:cNvSpPr/>
              <p:nvPr/>
            </p:nvSpPr>
            <p:spPr>
              <a:xfrm>
                <a:off x="4656000" y="1989000"/>
                <a:ext cx="2880000" cy="288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640EB38-9EBC-48D7-B972-412110957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6000" y="2529000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85E96C6-A23D-5E45-DCB4-13F7A626218B}"/>
                </a:ext>
              </a:extLst>
            </p:cNvPr>
            <p:cNvGrpSpPr/>
            <p:nvPr/>
          </p:nvGrpSpPr>
          <p:grpSpPr>
            <a:xfrm>
              <a:off x="8188786" y="1806953"/>
              <a:ext cx="2880000" cy="2880000"/>
              <a:chOff x="8188789" y="1989000"/>
              <a:chExt cx="2880000" cy="288000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A8341325-01C9-513C-BBF2-5052A4311419}"/>
                  </a:ext>
                </a:extLst>
              </p:cNvPr>
              <p:cNvSpPr/>
              <p:nvPr/>
            </p:nvSpPr>
            <p:spPr>
              <a:xfrm>
                <a:off x="8188789" y="1989000"/>
                <a:ext cx="2880000" cy="288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innerShdw blurRad="635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EF06E2A-CA6D-D27F-000C-177EA47FA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8789" y="2529000"/>
                <a:ext cx="1800000" cy="1800000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BDB941-5AAF-A8EA-CF0A-B49A009CC23A}"/>
                </a:ext>
              </a:extLst>
            </p:cNvPr>
            <p:cNvSpPr txBox="1"/>
            <p:nvPr/>
          </p:nvSpPr>
          <p:spPr>
            <a:xfrm>
              <a:off x="1565179" y="5365015"/>
              <a:ext cx="19960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오픈소스 기반의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분산형 버전 관리 시스템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7ABD39-7DAA-D905-5A1B-FC55B2C7E22C}"/>
                </a:ext>
              </a:extLst>
            </p:cNvPr>
            <p:cNvSpPr txBox="1"/>
            <p:nvPr/>
          </p:nvSpPr>
          <p:spPr>
            <a:xfrm>
              <a:off x="4636310" y="5365015"/>
              <a:ext cx="291938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깃</a:t>
              </a:r>
              <a:r>
                <a: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(Git)</a:t>
              </a: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을 편리하게 사용할 수 있도록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여러 기능을 제공하는 서비스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EDA3E3-6A06-B4DE-EBBE-754ADC006510}"/>
                </a:ext>
              </a:extLst>
            </p:cNvPr>
            <p:cNvSpPr txBox="1"/>
            <p:nvPr/>
          </p:nvSpPr>
          <p:spPr>
            <a:xfrm>
              <a:off x="7907804" y="5365015"/>
              <a:ext cx="34419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일정 관리를 위해 사용하는 서비스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kumimoji="1" lang="ko-KR" altLang="en-US" sz="15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깃허브</a:t>
              </a:r>
              <a:r>
                <a: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(GitHub)</a:t>
              </a: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와 연동해 </a:t>
              </a:r>
              <a:r>
                <a:rPr kumimoji="1" lang="ko-KR" altLang="en-US" sz="15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백로그</a:t>
              </a: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확인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295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32929-94C8-6BBE-C1B1-C0BEDE29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62D29-FF10-9813-2EA0-7E3F2170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E7C93E-483C-1244-F6C1-D64667156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수행 도구 및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2F101-E52B-DC7B-CA48-1DE8BF73E97C}"/>
              </a:ext>
            </a:extLst>
          </p:cNvPr>
          <p:cNvSpPr txBox="1"/>
          <p:nvPr/>
        </p:nvSpPr>
        <p:spPr>
          <a:xfrm>
            <a:off x="9357307" y="70871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 언어 및 프로그램 엔진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A0336E-9448-2DF6-2DE6-753E0A27E4E4}"/>
              </a:ext>
            </a:extLst>
          </p:cNvPr>
          <p:cNvSpPr txBox="1"/>
          <p:nvPr/>
        </p:nvSpPr>
        <p:spPr>
          <a:xfrm>
            <a:off x="1820631" y="4979896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Unity 2D</a:t>
            </a:r>
            <a:endParaRPr kumimoji="1" lang="ko-KR" altLang="en-US" sz="2000" b="1" dirty="0">
              <a:solidFill>
                <a:schemeClr val="tx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3E51544-B40D-4AD6-F593-F5661278C308}"/>
              </a:ext>
            </a:extLst>
          </p:cNvPr>
          <p:cNvSpPr/>
          <p:nvPr/>
        </p:nvSpPr>
        <p:spPr>
          <a:xfrm>
            <a:off x="982718" y="1821944"/>
            <a:ext cx="2880000" cy="28800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753D97-9EA5-8463-0CFA-99327717A5AD}"/>
              </a:ext>
            </a:extLst>
          </p:cNvPr>
          <p:cNvSpPr txBox="1"/>
          <p:nvPr/>
        </p:nvSpPr>
        <p:spPr>
          <a:xfrm>
            <a:off x="5692455" y="4979896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013C59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C#</a:t>
            </a:r>
            <a:endParaRPr kumimoji="1" lang="ko-KR" altLang="en-US" sz="2000" b="1" dirty="0">
              <a:solidFill>
                <a:srgbClr val="013C59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9F845F-C86B-D946-6151-BBBB166C7751}"/>
              </a:ext>
            </a:extLst>
          </p:cNvPr>
          <p:cNvSpPr txBox="1"/>
          <p:nvPr/>
        </p:nvSpPr>
        <p:spPr>
          <a:xfrm>
            <a:off x="8616907" y="4979896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Visual Studio</a:t>
            </a:r>
            <a:endParaRPr kumimoji="1" lang="ko-KR" altLang="en-US" sz="2000" b="1" dirty="0">
              <a:solidFill>
                <a:schemeClr val="tx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0E02926-75F7-1F51-AC74-37E39F2588EA}"/>
              </a:ext>
            </a:extLst>
          </p:cNvPr>
          <p:cNvSpPr/>
          <p:nvPr/>
        </p:nvSpPr>
        <p:spPr>
          <a:xfrm>
            <a:off x="4515507" y="1821944"/>
            <a:ext cx="2880000" cy="28800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BC2F364-2EF5-22B8-D2E8-08607702E580}"/>
              </a:ext>
            </a:extLst>
          </p:cNvPr>
          <p:cNvSpPr/>
          <p:nvPr/>
        </p:nvSpPr>
        <p:spPr>
          <a:xfrm>
            <a:off x="8048296" y="1821944"/>
            <a:ext cx="2880000" cy="288000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innerShdw blurRad="635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999C2B-DC22-3065-ADBB-3D339F5BC294}"/>
              </a:ext>
            </a:extLst>
          </p:cNvPr>
          <p:cNvSpPr txBox="1"/>
          <p:nvPr/>
        </p:nvSpPr>
        <p:spPr>
          <a:xfrm>
            <a:off x="1068024" y="5380006"/>
            <a:ext cx="2709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프로젝트에 이용하는 게임 엔진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저사양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소규모 게임 개발에 적합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EADAF0-AFBD-1880-C604-2C57D06BC964}"/>
              </a:ext>
            </a:extLst>
          </p:cNvPr>
          <p:cNvSpPr txBox="1"/>
          <p:nvPr/>
        </p:nvSpPr>
        <p:spPr>
          <a:xfrm>
            <a:off x="4730662" y="5380006"/>
            <a:ext cx="24497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스크립트 작성 언어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Unity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지원하는 양식 사용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D70956-B46D-5E5F-2BDE-23CC146A0737}"/>
              </a:ext>
            </a:extLst>
          </p:cNvPr>
          <p:cNvSpPr txBox="1"/>
          <p:nvPr/>
        </p:nvSpPr>
        <p:spPr>
          <a:xfrm>
            <a:off x="7799380" y="5380006"/>
            <a:ext cx="33778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마이크로소프트에서 제작한 통합 개발 환경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작성을 위한 환경으로 채택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2E9C6-AE9A-9B80-5CE4-CC84D7CA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18" y="2361944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A41CB5-DF09-B224-D73A-24462392F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296" y="2361944"/>
            <a:ext cx="1800000" cy="180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8B7A155-D21C-20E9-6400-9610525C9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507" y="237090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6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1618979-D785-5321-24C5-77CAFAC9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ABOUT PROJECT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44925E6-6A9F-D951-33FA-F67D935B0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프로젝트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4971B8D-69AC-580B-17BC-4A657A899C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i="0" dirty="0"/>
              <a:t>01</a:t>
            </a:r>
            <a:endParaRPr kumimoji="1" lang="ko-KR" altLang="en-US" i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48F904C-06F9-B88D-2E97-18EFBB81BA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40009" y="338896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11FA011-BF81-A171-47E9-575934182A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3412" y="338896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프로젝트 주제 설명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DA8309D-D336-A0E5-D0E0-C074C8FB29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0009" y="1445660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2.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537F3BB-FE7E-039C-4572-D0675C0CBE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13412" y="1445660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주제 선정 이유 및 목적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E69FD455-D336-1866-2C38-6075192D23C1}"/>
              </a:ext>
            </a:extLst>
          </p:cNvPr>
          <p:cNvCxnSpPr>
            <a:cxnSpLocks/>
          </p:cNvCxnSpPr>
          <p:nvPr/>
        </p:nvCxnSpPr>
        <p:spPr>
          <a:xfrm>
            <a:off x="8913412" y="848957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E98C30C-1625-3191-DF6A-381B51697148}"/>
              </a:ext>
            </a:extLst>
          </p:cNvPr>
          <p:cNvCxnSpPr>
            <a:cxnSpLocks/>
          </p:cNvCxnSpPr>
          <p:nvPr/>
        </p:nvCxnSpPr>
        <p:spPr>
          <a:xfrm>
            <a:off x="8913412" y="1961214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1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CCF3E-B020-7C86-C302-F32731C2E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2FFC7-25B2-C853-5F36-0FE0D238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DD2EB7-37D1-747D-0C39-C24A5101B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 및 </a:t>
            </a:r>
            <a:r>
              <a:rPr kumimoji="1" lang="ko-KR" altLang="en-US" dirty="0" err="1">
                <a:solidFill>
                  <a:schemeClr val="tx2"/>
                </a:solidFill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</a:rPr>
              <a:t> 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A8D77-6D2F-81AB-86A3-35931A7A61D6}"/>
              </a:ext>
            </a:extLst>
          </p:cNvPr>
          <p:cNvSpPr txBox="1"/>
          <p:nvPr/>
        </p:nvSpPr>
        <p:spPr>
          <a:xfrm>
            <a:off x="8959762" y="70871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레벨 내의 세이브파일 확인 절차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1CE1106-FEC8-3D88-CBD2-E3AA36EB44C6}"/>
              </a:ext>
            </a:extLst>
          </p:cNvPr>
          <p:cNvGrpSpPr/>
          <p:nvPr/>
        </p:nvGrpSpPr>
        <p:grpSpPr>
          <a:xfrm>
            <a:off x="1372827" y="2275404"/>
            <a:ext cx="9446346" cy="3755998"/>
            <a:chOff x="1482774" y="2140934"/>
            <a:chExt cx="9446346" cy="375599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820BDA3-F31A-4AB4-EF08-9964A9120C25}"/>
                </a:ext>
              </a:extLst>
            </p:cNvPr>
            <p:cNvGrpSpPr/>
            <p:nvPr/>
          </p:nvGrpSpPr>
          <p:grpSpPr>
            <a:xfrm>
              <a:off x="1482774" y="2157670"/>
              <a:ext cx="3044423" cy="2892549"/>
              <a:chOff x="507428" y="2345928"/>
              <a:chExt cx="3044423" cy="289254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0878565-9D13-5C39-0E0C-51E2719DC8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1229632" y="2345928"/>
                <a:ext cx="1440000" cy="1440000"/>
              </a:xfrm>
              <a:prstGeom prst="rect">
                <a:avLst/>
              </a:prstGeom>
              <a:noFill/>
              <a:ln w="38100">
                <a:solidFill>
                  <a:srgbClr val="013C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5B1F878-143B-175E-179E-41DB1F21F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5632" y="2651928"/>
                <a:ext cx="828000" cy="8280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537F2D-4731-AF29-8843-19EA3DF47CC4}"/>
                  </a:ext>
                </a:extLst>
              </p:cNvPr>
              <p:cNvSpPr txBox="1"/>
              <p:nvPr/>
            </p:nvSpPr>
            <p:spPr>
              <a:xfrm>
                <a:off x="931398" y="4277668"/>
                <a:ext cx="2028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세이브파일 불러오기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2C8108-4E10-D2DE-7EA3-D32F53FDA03B}"/>
                  </a:ext>
                </a:extLst>
              </p:cNvPr>
              <p:cNvSpPr txBox="1"/>
              <p:nvPr/>
            </p:nvSpPr>
            <p:spPr>
              <a:xfrm>
                <a:off x="507428" y="4614716"/>
                <a:ext cx="3044423" cy="623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게임에 저장된 세이브파일을 불러옴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세이브파일이 없는 경우 실행하지 않음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E00D935-0CF1-521E-76C7-C61B64685DFB}"/>
                </a:ext>
              </a:extLst>
            </p:cNvPr>
            <p:cNvGrpSpPr/>
            <p:nvPr/>
          </p:nvGrpSpPr>
          <p:grpSpPr>
            <a:xfrm>
              <a:off x="8432924" y="2140934"/>
              <a:ext cx="2496196" cy="3163669"/>
              <a:chOff x="9248329" y="2351807"/>
              <a:chExt cx="2496196" cy="316366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B4F1A5F-EDF0-5A94-3083-F6EE0E4CACD0}"/>
                  </a:ext>
                </a:extLst>
              </p:cNvPr>
              <p:cNvGrpSpPr/>
              <p:nvPr/>
            </p:nvGrpSpPr>
            <p:grpSpPr>
              <a:xfrm>
                <a:off x="9832577" y="2351807"/>
                <a:ext cx="1440000" cy="1440000"/>
                <a:chOff x="7412468" y="2332481"/>
                <a:chExt cx="1440000" cy="1440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B58FE21-3350-197E-C491-D6748D4A3C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7412468" y="2332481"/>
                  <a:ext cx="1440000" cy="1440000"/>
                </a:xfrm>
                <a:prstGeom prst="rect">
                  <a:avLst/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DD1558DA-DC0A-5A68-1384-7B76C0946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00468" y="2593587"/>
                  <a:ext cx="864000" cy="864000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CE7D46-B815-B388-F4F1-E11B610F14A6}"/>
                  </a:ext>
                </a:extLst>
              </p:cNvPr>
              <p:cNvSpPr txBox="1"/>
              <p:nvPr/>
            </p:nvSpPr>
            <p:spPr>
              <a:xfrm>
                <a:off x="9357178" y="4245384"/>
                <a:ext cx="22813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해당 스테이지 번호까지</a:t>
                </a:r>
                <a:endParaRPr kumimoji="1" lang="en-US" altLang="ko-KR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  <a:p>
                <a:pPr algn="ctr"/>
                <a:r>
                  <a:rPr kumimoji="1" lang="ko-KR" altLang="en-US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버튼 활성화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A4922E-4513-AFC8-CF9C-EC5423556694}"/>
                  </a:ext>
                </a:extLst>
              </p:cNvPr>
              <p:cNvSpPr txBox="1"/>
              <p:nvPr/>
            </p:nvSpPr>
            <p:spPr>
              <a:xfrm>
                <a:off x="9248329" y="4891715"/>
                <a:ext cx="2496196" cy="623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스테이지 화면에서 확인 가능한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스테이지 버튼 활성화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8354813-2EFD-2D69-8BE2-14B63B651C02}"/>
                </a:ext>
              </a:extLst>
            </p:cNvPr>
            <p:cNvGrpSpPr/>
            <p:nvPr/>
          </p:nvGrpSpPr>
          <p:grpSpPr>
            <a:xfrm>
              <a:off x="4860899" y="2142808"/>
              <a:ext cx="3238324" cy="3754124"/>
              <a:chOff x="3984943" y="2304172"/>
              <a:chExt cx="3238324" cy="3754124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66CA4B2-F47D-7B02-FB8D-7B9B58848A6D}"/>
                  </a:ext>
                </a:extLst>
              </p:cNvPr>
              <p:cNvGrpSpPr/>
              <p:nvPr/>
            </p:nvGrpSpPr>
            <p:grpSpPr>
              <a:xfrm>
                <a:off x="3984943" y="2304172"/>
                <a:ext cx="3211135" cy="2934305"/>
                <a:chOff x="4699843" y="2345928"/>
                <a:chExt cx="3211135" cy="2934305"/>
              </a:xfrm>
            </p:grpSpPr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A559DC8C-EDC7-9CDE-CF2E-F0DC4AE56781}"/>
                    </a:ext>
                  </a:extLst>
                </p:cNvPr>
                <p:cNvGrpSpPr/>
                <p:nvPr/>
              </p:nvGrpSpPr>
              <p:grpSpPr>
                <a:xfrm>
                  <a:off x="5525117" y="2345928"/>
                  <a:ext cx="1440000" cy="1440000"/>
                  <a:chOff x="5375999" y="2332482"/>
                  <a:chExt cx="1440000" cy="1440000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25B9FE32-4F74-FD3E-0E5A-E41D093917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700000">
                    <a:off x="5375999" y="2332482"/>
                    <a:ext cx="1440000" cy="1440000"/>
                  </a:xfrm>
                  <a:prstGeom prst="rect">
                    <a:avLst/>
                  </a:prstGeom>
                  <a:noFill/>
                  <a:ln w="38100">
                    <a:solidFill>
                      <a:srgbClr val="E1C7AD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F7F145E7-587D-676A-4A35-0F43B72A15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681999" y="2638481"/>
                    <a:ext cx="828000" cy="828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FB2BFB4-E0FF-E3C2-2329-1F57CF8E261C}"/>
                    </a:ext>
                  </a:extLst>
                </p:cNvPr>
                <p:cNvSpPr txBox="1"/>
                <p:nvPr/>
              </p:nvSpPr>
              <p:spPr>
                <a:xfrm>
                  <a:off x="5364932" y="4287140"/>
                  <a:ext cx="188385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저장되어 있는</a:t>
                  </a:r>
                  <a:endParaRPr kumimoji="1" lang="en-US" altLang="ko-KR" b="1" dirty="0"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endParaRPr>
                </a:p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스테이지 번호 확인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97C1530-F3D4-6193-E612-A589A44884DF}"/>
                    </a:ext>
                  </a:extLst>
                </p:cNvPr>
                <p:cNvSpPr txBox="1"/>
                <p:nvPr/>
              </p:nvSpPr>
              <p:spPr>
                <a:xfrm>
                  <a:off x="4699843" y="4933471"/>
                  <a:ext cx="3211135" cy="346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세이브파일에 저장된 </a:t>
                  </a:r>
                  <a:r>
                    <a:rPr kumimoji="1" lang="ko-KR" altLang="en-US" sz="1500" u="sng" dirty="0">
                      <a:latin typeface="Pretendard Medium" panose="02000503000000020004" pitchFamily="2" charset="-127"/>
                      <a:ea typeface="Pretendard Medium" panose="02000503000000020004" pitchFamily="2" charset="-127"/>
                      <a:cs typeface="Pretendard Medium" panose="02000503000000020004" pitchFamily="2" charset="-127"/>
                    </a:rPr>
                    <a:t>스테이지 번호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확인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A0B486-4886-76DD-5F3C-9E7EC7C7B17F}"/>
                  </a:ext>
                </a:extLst>
              </p:cNvPr>
              <p:cNvSpPr txBox="1"/>
              <p:nvPr/>
            </p:nvSpPr>
            <p:spPr>
              <a:xfrm>
                <a:off x="5294658" y="5479414"/>
                <a:ext cx="1928609" cy="57888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63500" algn="ctr" rotWithShape="0">
                  <a:prstClr val="black">
                    <a:alpha val="3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해금된 스테이지 번호 중</a:t>
                </a:r>
                <a:endPara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ctr"/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가장 큰 숫자 </a:t>
                </a:r>
                <a: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+</a:t>
                </a:r>
                <a:r>
                  <a:rPr kumimoji="1" lang="ko-KR" altLang="en-US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4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1</a:t>
                </a:r>
                <a:endPara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42" name="직선 연결선[R] 41">
                <a:extLst>
                  <a:ext uri="{FF2B5EF4-FFF2-40B4-BE49-F238E27FC236}">
                    <a16:creationId xmlns:a16="http://schemas.microsoft.com/office/drawing/2014/main" id="{677669F2-C957-EFE8-BDF4-4BB721744654}"/>
                  </a:ext>
                </a:extLst>
              </p:cNvPr>
              <p:cNvCxnSpPr/>
              <p:nvPr/>
            </p:nvCxnSpPr>
            <p:spPr>
              <a:xfrm flipV="1">
                <a:off x="6258963" y="5154965"/>
                <a:ext cx="0" cy="3244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80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E2FA0-C040-822D-8FC2-CF307A88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6500E-2A37-96C9-7526-1F51C5A5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6C8F2E-32DF-7292-963F-7B99D150F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 및 </a:t>
            </a:r>
            <a:r>
              <a:rPr kumimoji="1" lang="ko-KR" altLang="en-US" dirty="0" err="1">
                <a:solidFill>
                  <a:schemeClr val="tx2"/>
                </a:solidFill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</a:rPr>
              <a:t> 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CF992-1E7B-FD7F-B46B-72142F215DD2}"/>
              </a:ext>
            </a:extLst>
          </p:cNvPr>
          <p:cNvSpPr txBox="1"/>
          <p:nvPr/>
        </p:nvSpPr>
        <p:spPr>
          <a:xfrm>
            <a:off x="9556078" y="708713"/>
            <a:ext cx="23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레벨 별 난이도 조정 방법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D49A8B0B-1B90-E3C8-146C-D1FAACC623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930286"/>
              </p:ext>
            </p:extLst>
          </p:nvPr>
        </p:nvGraphicFramePr>
        <p:xfrm>
          <a:off x="5867189" y="1763955"/>
          <a:ext cx="5945023" cy="3896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FC2B9D-DE69-FEB7-2D15-B10F465680D3}"/>
              </a:ext>
            </a:extLst>
          </p:cNvPr>
          <p:cNvGrpSpPr/>
          <p:nvPr/>
        </p:nvGrpSpPr>
        <p:grpSpPr>
          <a:xfrm>
            <a:off x="739474" y="2400411"/>
            <a:ext cx="4788490" cy="2623993"/>
            <a:chOff x="706055" y="1763955"/>
            <a:chExt cx="4788490" cy="2623993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E1968EB9-37C6-F854-C6B0-097226CBF0F6}"/>
                </a:ext>
              </a:extLst>
            </p:cNvPr>
            <p:cNvSpPr/>
            <p:nvPr/>
          </p:nvSpPr>
          <p:spPr>
            <a:xfrm>
              <a:off x="706055" y="1763955"/>
              <a:ext cx="1932973" cy="49310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수치 조정 목록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7C4422-D7AB-D37C-EFC7-BF83D6DD071C}"/>
                </a:ext>
              </a:extLst>
            </p:cNvPr>
            <p:cNvSpPr txBox="1"/>
            <p:nvPr/>
          </p:nvSpPr>
          <p:spPr>
            <a:xfrm>
              <a:off x="706055" y="2470051"/>
              <a:ext cx="4788490" cy="1917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체력 수치</a:t>
              </a:r>
              <a:endParaRPr kumimoji="1" lang="en-US" altLang="ko-KR" sz="15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레벨 내에 등장하는 </a:t>
              </a:r>
              <a:r>
                <a:rPr kumimoji="1"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몹들의</a:t>
              </a:r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체력 양을 나타냄</a:t>
              </a:r>
              <a:endPara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몹마다</a:t>
              </a:r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초기 값이 상이함</a:t>
              </a:r>
              <a:endPara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공격 수치</a:t>
              </a:r>
              <a:endParaRPr kumimoji="1" lang="en-US" altLang="ko-KR" sz="15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몹들이</a:t>
              </a:r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시전하는 공격에 대한 피해양을 나타냄</a:t>
              </a:r>
              <a:endPara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공격마다 초기 값이 다르며</a:t>
              </a:r>
              <a:r>
                <a:rPr kumimoji="1" lang="en-US" altLang="ko-KR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kumimoji="1" lang="ko-KR" altLang="en-US" sz="1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공격을 진행하는 대상에 따라서도 다름</a:t>
              </a:r>
              <a:endPara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8580842D-F63E-4863-C151-8063F5494E6B}"/>
              </a:ext>
            </a:extLst>
          </p:cNvPr>
          <p:cNvCxnSpPr>
            <a:stCxn id="8" idx="0"/>
            <a:endCxn id="5" idx="0"/>
          </p:cNvCxnSpPr>
          <p:nvPr/>
        </p:nvCxnSpPr>
        <p:spPr>
          <a:xfrm rot="5400000" flipH="1" flipV="1">
            <a:off x="4954602" y="-1484686"/>
            <a:ext cx="636456" cy="7133739"/>
          </a:xfrm>
          <a:prstGeom prst="bentConnector3">
            <a:avLst>
              <a:gd name="adj1" fmla="val 135917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05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090D-EDCE-1CF7-D183-4E6FEC58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50C5A-9A69-F9EE-A23B-C9F00D3C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B485C-84A2-29BE-0A58-31094BEDD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 및 </a:t>
            </a:r>
            <a:r>
              <a:rPr kumimoji="1" lang="ko-KR" altLang="en-US" dirty="0" err="1">
                <a:solidFill>
                  <a:schemeClr val="tx2"/>
                </a:solidFill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</a:rPr>
              <a:t> 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3F90F-DC5C-62C8-893E-48E589FC096B}"/>
              </a:ext>
            </a:extLst>
          </p:cNvPr>
          <p:cNvSpPr txBox="1"/>
          <p:nvPr/>
        </p:nvSpPr>
        <p:spPr>
          <a:xfrm>
            <a:off x="9810956" y="708713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전투 시스템의 </a:t>
            </a:r>
            <a:r>
              <a:rPr kumimoji="1" lang="ko-KR" altLang="en-US" dirty="0" err="1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구현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69132F-1577-CB02-20DB-56BCE320514F}"/>
              </a:ext>
            </a:extLst>
          </p:cNvPr>
          <p:cNvGrpSpPr/>
          <p:nvPr/>
        </p:nvGrpSpPr>
        <p:grpSpPr>
          <a:xfrm>
            <a:off x="0" y="1606057"/>
            <a:ext cx="6248400" cy="4454769"/>
            <a:chOff x="0" y="1664676"/>
            <a:chExt cx="6248400" cy="4454769"/>
          </a:xfrm>
        </p:grpSpPr>
        <p:sp>
          <p:nvSpPr>
            <p:cNvPr id="6" name="평행 사변형[P] 5">
              <a:extLst>
                <a:ext uri="{FF2B5EF4-FFF2-40B4-BE49-F238E27FC236}">
                  <a16:creationId xmlns:a16="http://schemas.microsoft.com/office/drawing/2014/main" id="{BC02B46B-DA91-BB5D-17BB-23E4B4B50C62}"/>
                </a:ext>
              </a:extLst>
            </p:cNvPr>
            <p:cNvSpPr/>
            <p:nvPr/>
          </p:nvSpPr>
          <p:spPr>
            <a:xfrm>
              <a:off x="1488831" y="1664676"/>
              <a:ext cx="4759569" cy="4454769"/>
            </a:xfrm>
            <a:prstGeom prst="parallelogram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148CBE7-4A89-4E69-C7D5-B36FDC283131}"/>
                </a:ext>
              </a:extLst>
            </p:cNvPr>
            <p:cNvSpPr/>
            <p:nvPr/>
          </p:nvSpPr>
          <p:spPr>
            <a:xfrm>
              <a:off x="0" y="1664676"/>
              <a:ext cx="3001108" cy="445476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C1ABF7-8F36-1096-5FA0-542477263D5D}"/>
              </a:ext>
            </a:extLst>
          </p:cNvPr>
          <p:cNvGrpSpPr/>
          <p:nvPr/>
        </p:nvGrpSpPr>
        <p:grpSpPr>
          <a:xfrm>
            <a:off x="5363841" y="1606057"/>
            <a:ext cx="6828159" cy="4454769"/>
            <a:chOff x="5375564" y="1606059"/>
            <a:chExt cx="6828159" cy="4454769"/>
          </a:xfrm>
        </p:grpSpPr>
        <p:sp>
          <p:nvSpPr>
            <p:cNvPr id="7" name="평행 사변형[P] 6">
              <a:extLst>
                <a:ext uri="{FF2B5EF4-FFF2-40B4-BE49-F238E27FC236}">
                  <a16:creationId xmlns:a16="http://schemas.microsoft.com/office/drawing/2014/main" id="{8FC85531-7667-554B-B402-06B0DE3AF817}"/>
                </a:ext>
              </a:extLst>
            </p:cNvPr>
            <p:cNvSpPr/>
            <p:nvPr/>
          </p:nvSpPr>
          <p:spPr>
            <a:xfrm>
              <a:off x="5375564" y="1606059"/>
              <a:ext cx="4759570" cy="4454769"/>
            </a:xfrm>
            <a:prstGeom prst="parallelogram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8F0E79-BE01-9F0B-EB67-77CBE0398D8C}"/>
                </a:ext>
              </a:extLst>
            </p:cNvPr>
            <p:cNvSpPr/>
            <p:nvPr/>
          </p:nvSpPr>
          <p:spPr>
            <a:xfrm>
              <a:off x="8622856" y="1606059"/>
              <a:ext cx="3580867" cy="44547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F297216-4550-3C5B-E460-5AF73DE95C20}"/>
              </a:ext>
            </a:extLst>
          </p:cNvPr>
          <p:cNvSpPr txBox="1"/>
          <p:nvPr/>
        </p:nvSpPr>
        <p:spPr>
          <a:xfrm>
            <a:off x="4992278" y="1878117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err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소환수</a:t>
            </a:r>
            <a:endParaRPr kumimoji="1" lang="ko-KR" altLang="en-US" b="1" dirty="0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865AFC-73CC-849D-5DD1-0204D12430D5}"/>
              </a:ext>
            </a:extLst>
          </p:cNvPr>
          <p:cNvSpPr txBox="1"/>
          <p:nvPr/>
        </p:nvSpPr>
        <p:spPr>
          <a:xfrm>
            <a:off x="5773262" y="546977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몬스터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B180F0-C772-0B92-AE14-38D27F9A7397}"/>
              </a:ext>
            </a:extLst>
          </p:cNvPr>
          <p:cNvSpPr txBox="1"/>
          <p:nvPr/>
        </p:nvSpPr>
        <p:spPr>
          <a:xfrm>
            <a:off x="4559773" y="2202434"/>
            <a:ext cx="1207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진영의 </a:t>
            </a:r>
            <a:r>
              <a:rPr kumimoji="1" lang="ko-KR" altLang="en-US" sz="1400" dirty="0" err="1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</a:t>
            </a:r>
            <a:endParaRPr kumimoji="1" lang="ko-KR" altLang="en-US" sz="1400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AE1E69-C978-93D5-D937-4039FE9DD3D4}"/>
              </a:ext>
            </a:extLst>
          </p:cNvPr>
          <p:cNvSpPr txBox="1"/>
          <p:nvPr/>
        </p:nvSpPr>
        <p:spPr>
          <a:xfrm>
            <a:off x="5764265" y="520701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적군 진영의 </a:t>
            </a:r>
            <a:r>
              <a:rPr kumimoji="1" lang="ko-KR" altLang="en-US" sz="1400" dirty="0" err="1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</a:t>
            </a:r>
            <a:endParaRPr kumimoji="1" lang="ko-KR" altLang="en-US" sz="140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D0F0B-5D60-2EEC-4B88-A8F72B505CB4}"/>
              </a:ext>
            </a:extLst>
          </p:cNvPr>
          <p:cNvSpPr txBox="1"/>
          <p:nvPr/>
        </p:nvSpPr>
        <p:spPr>
          <a:xfrm>
            <a:off x="2471061" y="2834528"/>
            <a:ext cx="3140603" cy="642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1600" b="1" dirty="0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등급</a:t>
            </a:r>
            <a:endParaRPr kumimoji="1" lang="en-US" altLang="ko-KR" sz="1600" b="1" dirty="0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체력 및 공격력 수치를 고려한 </a:t>
            </a:r>
            <a:r>
              <a:rPr kumimoji="1" lang="ko-KR" altLang="en-US" sz="1500" dirty="0" err="1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몹의</a:t>
            </a:r>
            <a:r>
              <a:rPr kumimoji="1" lang="ko-KR" altLang="en-US" sz="1500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9A6494-03D1-DC26-30A9-DB326E3EA77B}"/>
              </a:ext>
            </a:extLst>
          </p:cNvPr>
          <p:cNvSpPr txBox="1"/>
          <p:nvPr/>
        </p:nvSpPr>
        <p:spPr>
          <a:xfrm>
            <a:off x="2453891" y="3699629"/>
            <a:ext cx="2925801" cy="642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1600" b="1" dirty="0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유형</a:t>
            </a:r>
            <a:endParaRPr kumimoji="1" lang="en-US" altLang="ko-KR" sz="1600" b="1" dirty="0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 종류에 따라 정해지는 </a:t>
            </a:r>
            <a:r>
              <a:rPr kumimoji="1" lang="ko-KR" altLang="en-US" sz="1500" dirty="0" err="1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몹의</a:t>
            </a:r>
            <a:r>
              <a:rPr kumimoji="1" lang="ko-KR" altLang="en-US" sz="1500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4CDACB-FD0E-9B89-90ED-4371BD2CBA2F}"/>
              </a:ext>
            </a:extLst>
          </p:cNvPr>
          <p:cNvSpPr txBox="1"/>
          <p:nvPr/>
        </p:nvSpPr>
        <p:spPr>
          <a:xfrm>
            <a:off x="6054438" y="4069783"/>
            <a:ext cx="1996059" cy="919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개체 등급</a:t>
            </a:r>
            <a:endParaRPr kumimoji="1" lang="en-US" altLang="ko-KR" sz="1600" b="1" dirty="0">
              <a:solidFill>
                <a:schemeClr val="tx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종류에 따른 </a:t>
            </a:r>
            <a:r>
              <a:rPr kumimoji="1" lang="ko-KR" altLang="en-US" sz="1500" dirty="0" err="1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몹의</a:t>
            </a:r>
            <a:r>
              <a:rPr kumimoji="1" lang="ko-KR" altLang="en-US" sz="15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구분</a:t>
            </a:r>
            <a:endParaRPr kumimoji="1" lang="en-US" altLang="ko-KR" sz="150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등급에 따라 수치를 변경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CF0AB-97D3-B8F4-7207-0D6EAAF428E4}"/>
              </a:ext>
            </a:extLst>
          </p:cNvPr>
          <p:cNvSpPr txBox="1"/>
          <p:nvPr/>
        </p:nvSpPr>
        <p:spPr>
          <a:xfrm>
            <a:off x="6248400" y="3266655"/>
            <a:ext cx="2877711" cy="642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위치</a:t>
            </a:r>
            <a:endParaRPr kumimoji="1" lang="en-US" altLang="ko-KR" sz="1600" b="1" dirty="0">
              <a:solidFill>
                <a:schemeClr val="tx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 err="1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몹이</a:t>
            </a:r>
            <a:r>
              <a:rPr kumimoji="1" lang="ko-KR" altLang="en-US" sz="15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생성되는 스테이지 번호와 위치</a:t>
            </a:r>
          </a:p>
        </p:txBody>
      </p:sp>
    </p:spTree>
    <p:extLst>
      <p:ext uri="{BB962C8B-B14F-4D97-AF65-F5344CB8AC3E}">
        <p14:creationId xmlns:p14="http://schemas.microsoft.com/office/powerpoint/2010/main" val="1686200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63F0E-7B0F-CCCA-7E39-7AD19D4F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E423D-6450-DE88-555E-55E780EC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299970-EB49-D16D-5DF1-4CAC334BC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 및 </a:t>
            </a:r>
            <a:r>
              <a:rPr kumimoji="1" lang="ko-KR" altLang="en-US" dirty="0" err="1">
                <a:solidFill>
                  <a:schemeClr val="tx2"/>
                </a:solidFill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</a:rPr>
              <a:t> 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86D82-132E-260A-3F71-8B9D634ECFBE}"/>
              </a:ext>
            </a:extLst>
          </p:cNvPr>
          <p:cNvSpPr txBox="1"/>
          <p:nvPr/>
        </p:nvSpPr>
        <p:spPr>
          <a:xfrm>
            <a:off x="10373610" y="708713"/>
            <a:ext cx="15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아군 </a:t>
            </a:r>
            <a:r>
              <a:rPr kumimoji="1" lang="ko-KR" altLang="en-US" dirty="0" err="1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kumimoji="1" lang="ko-KR" altLang="en-US" dirty="0" err="1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소환수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CEA543-635F-2DEB-3B90-43D2AA059F1F}"/>
              </a:ext>
            </a:extLst>
          </p:cNvPr>
          <p:cNvGrpSpPr/>
          <p:nvPr/>
        </p:nvGrpSpPr>
        <p:grpSpPr>
          <a:xfrm>
            <a:off x="0" y="1606057"/>
            <a:ext cx="9309654" cy="4454769"/>
            <a:chOff x="-3061254" y="1664676"/>
            <a:chExt cx="9309654" cy="4454769"/>
          </a:xfrm>
        </p:grpSpPr>
        <p:sp>
          <p:nvSpPr>
            <p:cNvPr id="6" name="평행 사변형[P] 5">
              <a:extLst>
                <a:ext uri="{FF2B5EF4-FFF2-40B4-BE49-F238E27FC236}">
                  <a16:creationId xmlns:a16="http://schemas.microsoft.com/office/drawing/2014/main" id="{72CD89BA-3509-6F18-ADA8-581D2226E53C}"/>
                </a:ext>
              </a:extLst>
            </p:cNvPr>
            <p:cNvSpPr/>
            <p:nvPr/>
          </p:nvSpPr>
          <p:spPr>
            <a:xfrm>
              <a:off x="1488831" y="1664676"/>
              <a:ext cx="4759569" cy="4454769"/>
            </a:xfrm>
            <a:prstGeom prst="parallelogram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731333-6D77-F54A-40C9-230671FF6C45}"/>
                </a:ext>
              </a:extLst>
            </p:cNvPr>
            <p:cNvSpPr/>
            <p:nvPr/>
          </p:nvSpPr>
          <p:spPr>
            <a:xfrm>
              <a:off x="-3061254" y="1664676"/>
              <a:ext cx="6062362" cy="445476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6DB155D-31CA-A4F8-CFDF-865BB12AC070}"/>
              </a:ext>
            </a:extLst>
          </p:cNvPr>
          <p:cNvGrpSpPr/>
          <p:nvPr/>
        </p:nvGrpSpPr>
        <p:grpSpPr>
          <a:xfrm>
            <a:off x="8425095" y="1606057"/>
            <a:ext cx="6828159" cy="4454769"/>
            <a:chOff x="5375564" y="1606059"/>
            <a:chExt cx="6828159" cy="4454769"/>
          </a:xfrm>
        </p:grpSpPr>
        <p:sp>
          <p:nvSpPr>
            <p:cNvPr id="7" name="평행 사변형[P] 6">
              <a:extLst>
                <a:ext uri="{FF2B5EF4-FFF2-40B4-BE49-F238E27FC236}">
                  <a16:creationId xmlns:a16="http://schemas.microsoft.com/office/drawing/2014/main" id="{FBCA33D0-95A4-F3DA-E387-850C4D6F0CAE}"/>
                </a:ext>
              </a:extLst>
            </p:cNvPr>
            <p:cNvSpPr/>
            <p:nvPr/>
          </p:nvSpPr>
          <p:spPr>
            <a:xfrm>
              <a:off x="5375564" y="1606059"/>
              <a:ext cx="4759570" cy="4454769"/>
            </a:xfrm>
            <a:prstGeom prst="parallelogram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6521EC-B228-CC8D-97DE-956F2177CA20}"/>
                </a:ext>
              </a:extLst>
            </p:cNvPr>
            <p:cNvSpPr/>
            <p:nvPr/>
          </p:nvSpPr>
          <p:spPr>
            <a:xfrm>
              <a:off x="8622856" y="1606059"/>
              <a:ext cx="3580867" cy="44547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F12BD0A-DF25-D09A-F6E5-1A0B6093AA25}"/>
              </a:ext>
            </a:extLst>
          </p:cNvPr>
          <p:cNvSpPr txBox="1"/>
          <p:nvPr/>
        </p:nvSpPr>
        <p:spPr>
          <a:xfrm>
            <a:off x="8053532" y="1878117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err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소환수</a:t>
            </a:r>
            <a:endParaRPr kumimoji="1" lang="ko-KR" altLang="en-US" b="1" dirty="0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594E8E-F9FD-460D-FF9D-675D91BE77A5}"/>
              </a:ext>
            </a:extLst>
          </p:cNvPr>
          <p:cNvSpPr txBox="1"/>
          <p:nvPr/>
        </p:nvSpPr>
        <p:spPr>
          <a:xfrm>
            <a:off x="8834516" y="546977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몬스터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AC1EB-E747-0526-07C6-B8AF2DFFF770}"/>
              </a:ext>
            </a:extLst>
          </p:cNvPr>
          <p:cNvSpPr txBox="1"/>
          <p:nvPr/>
        </p:nvSpPr>
        <p:spPr>
          <a:xfrm>
            <a:off x="7621027" y="2202434"/>
            <a:ext cx="1207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진영의 </a:t>
            </a:r>
            <a:r>
              <a:rPr kumimoji="1" lang="ko-KR" altLang="en-US" sz="1400" dirty="0" err="1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</a:t>
            </a:r>
            <a:endParaRPr kumimoji="1" lang="ko-KR" altLang="en-US" sz="1400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FC0E4F-2D2A-6D14-3C41-9C80E95132A9}"/>
              </a:ext>
            </a:extLst>
          </p:cNvPr>
          <p:cNvSpPr txBox="1"/>
          <p:nvPr/>
        </p:nvSpPr>
        <p:spPr>
          <a:xfrm>
            <a:off x="8825519" y="520701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적군 진영의 </a:t>
            </a:r>
            <a:r>
              <a:rPr kumimoji="1" lang="ko-KR" altLang="en-US" sz="1400" dirty="0" err="1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</a:t>
            </a:r>
            <a:endParaRPr kumimoji="1" lang="ko-KR" altLang="en-US" sz="140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00FD9D5-5095-EEBA-2AC7-8ED02C0C2B99}"/>
              </a:ext>
            </a:extLst>
          </p:cNvPr>
          <p:cNvGrpSpPr/>
          <p:nvPr/>
        </p:nvGrpSpPr>
        <p:grpSpPr>
          <a:xfrm>
            <a:off x="632229" y="1696491"/>
            <a:ext cx="4246843" cy="2224610"/>
            <a:chOff x="632229" y="1696491"/>
            <a:chExt cx="4246843" cy="222461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50FEB6-56E8-B474-8252-18E30FD1EE08}"/>
                </a:ext>
              </a:extLst>
            </p:cNvPr>
            <p:cNvSpPr/>
            <p:nvPr/>
          </p:nvSpPr>
          <p:spPr>
            <a:xfrm>
              <a:off x="632229" y="2040048"/>
              <a:ext cx="4246843" cy="1881053"/>
            </a:xfrm>
            <a:prstGeom prst="roundRect">
              <a:avLst>
                <a:gd name="adj" fmla="val 12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75C50600-587E-57A6-E583-5D1DF7F8CA2B}"/>
                </a:ext>
              </a:extLst>
            </p:cNvPr>
            <p:cNvSpPr/>
            <p:nvPr/>
          </p:nvSpPr>
          <p:spPr>
            <a:xfrm>
              <a:off x="1926441" y="1696491"/>
              <a:ext cx="1572741" cy="499509"/>
            </a:xfrm>
            <a:prstGeom prst="roundRect">
              <a:avLst>
                <a:gd name="adj" fmla="val 2394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하급 </a:t>
              </a:r>
              <a:r>
                <a:rPr kumimoji="1" lang="ko-KR" altLang="en-US" b="1" dirty="0" err="1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소환수</a:t>
              </a:r>
              <a:endParaRPr kumimoji="1"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497DD2-B696-3108-9635-CE581648ED9E}"/>
              </a:ext>
            </a:extLst>
          </p:cNvPr>
          <p:cNvGrpSpPr/>
          <p:nvPr/>
        </p:nvGrpSpPr>
        <p:grpSpPr>
          <a:xfrm>
            <a:off x="875819" y="2247449"/>
            <a:ext cx="1440000" cy="1440000"/>
            <a:chOff x="875819" y="2247449"/>
            <a:chExt cx="1440000" cy="14400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FD8F3DB-B9B4-CDE6-B90A-E99020CF16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819" y="2247449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784B096-1ABB-2DA6-3E9B-16E4E6FF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915" y="2411599"/>
              <a:ext cx="864000" cy="864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C67178-E5ED-3EF9-1A22-C7CD341B4D42}"/>
                </a:ext>
              </a:extLst>
            </p:cNvPr>
            <p:cNvSpPr txBox="1"/>
            <p:nvPr/>
          </p:nvSpPr>
          <p:spPr>
            <a:xfrm>
              <a:off x="1243915" y="3275599"/>
              <a:ext cx="6848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고양이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61B507B-04B3-2AE1-5184-F46E7720F024}"/>
              </a:ext>
            </a:extLst>
          </p:cNvPr>
          <p:cNvGrpSpPr/>
          <p:nvPr/>
        </p:nvGrpSpPr>
        <p:grpSpPr>
          <a:xfrm>
            <a:off x="3110085" y="2247449"/>
            <a:ext cx="1440000" cy="1440000"/>
            <a:chOff x="3110085" y="2247449"/>
            <a:chExt cx="1440000" cy="1440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9FB9C48-B222-0BE6-3BA6-816E6A429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0085" y="2247449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BFC072-BB56-3D4D-5AD1-F81B65646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8085" y="2411599"/>
              <a:ext cx="864000" cy="864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4E4B0B-3D12-1DBC-6CD8-37816DCA8AA5}"/>
                </a:ext>
              </a:extLst>
            </p:cNvPr>
            <p:cNvSpPr txBox="1"/>
            <p:nvPr/>
          </p:nvSpPr>
          <p:spPr>
            <a:xfrm>
              <a:off x="3575997" y="3276322"/>
              <a:ext cx="5180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여우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BC3F15-8729-95DC-801C-6165798F74F6}"/>
              </a:ext>
            </a:extLst>
          </p:cNvPr>
          <p:cNvGrpSpPr/>
          <p:nvPr/>
        </p:nvGrpSpPr>
        <p:grpSpPr>
          <a:xfrm>
            <a:off x="4956808" y="1700112"/>
            <a:ext cx="2284997" cy="4138998"/>
            <a:chOff x="632229" y="1700112"/>
            <a:chExt cx="2284997" cy="413899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F81A65D3-16FF-DCE9-45B6-04DD20FFA634}"/>
                </a:ext>
              </a:extLst>
            </p:cNvPr>
            <p:cNvSpPr/>
            <p:nvPr/>
          </p:nvSpPr>
          <p:spPr>
            <a:xfrm>
              <a:off x="632229" y="2040048"/>
              <a:ext cx="2284997" cy="3799062"/>
            </a:xfrm>
            <a:prstGeom prst="roundRect">
              <a:avLst>
                <a:gd name="adj" fmla="val 12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3CA5DD3D-D4BC-9E74-C4A2-D81E8D17607D}"/>
                </a:ext>
              </a:extLst>
            </p:cNvPr>
            <p:cNvSpPr/>
            <p:nvPr/>
          </p:nvSpPr>
          <p:spPr>
            <a:xfrm>
              <a:off x="963978" y="1700112"/>
              <a:ext cx="1572741" cy="499509"/>
            </a:xfrm>
            <a:prstGeom prst="roundRect">
              <a:avLst>
                <a:gd name="adj" fmla="val 2394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중급 </a:t>
              </a:r>
              <a:r>
                <a:rPr kumimoji="1" lang="ko-KR" altLang="en-US" b="1" dirty="0" err="1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소환수</a:t>
              </a:r>
              <a:endParaRPr kumimoji="1"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C48DB9-0AB5-8E86-C5CB-8C0E87E4AC79}"/>
              </a:ext>
            </a:extLst>
          </p:cNvPr>
          <p:cNvGrpSpPr/>
          <p:nvPr/>
        </p:nvGrpSpPr>
        <p:grpSpPr>
          <a:xfrm>
            <a:off x="5344351" y="2247449"/>
            <a:ext cx="1440000" cy="1440000"/>
            <a:chOff x="5344351" y="2247449"/>
            <a:chExt cx="1440000" cy="1440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A4E0C4-9273-1D00-7941-3ED312926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4351" y="2247449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B52A73C-FE2A-5DFE-AB6A-27C06D60F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3641" y="2411599"/>
              <a:ext cx="864000" cy="864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EEE115-9D4A-6B4A-1845-47ABB55718F2}"/>
                </a:ext>
              </a:extLst>
            </p:cNvPr>
            <p:cNvSpPr txBox="1"/>
            <p:nvPr/>
          </p:nvSpPr>
          <p:spPr>
            <a:xfrm>
              <a:off x="5921771" y="3275599"/>
              <a:ext cx="3513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뱀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F3BB47D-43C4-D055-5F40-36AB58A9FBB2}"/>
              </a:ext>
            </a:extLst>
          </p:cNvPr>
          <p:cNvGrpSpPr/>
          <p:nvPr/>
        </p:nvGrpSpPr>
        <p:grpSpPr>
          <a:xfrm>
            <a:off x="5349309" y="4081141"/>
            <a:ext cx="1440000" cy="1440000"/>
            <a:chOff x="5349309" y="4081141"/>
            <a:chExt cx="1440000" cy="1440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5A5937F-ABCD-381D-99F4-E85ABF6A5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9309" y="4081141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8E16F9B-662B-7E71-4E4D-28E688138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362" y="4244266"/>
              <a:ext cx="864000" cy="864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E3D641-714C-0011-B082-FB158DA6C677}"/>
                </a:ext>
              </a:extLst>
            </p:cNvPr>
            <p:cNvSpPr txBox="1"/>
            <p:nvPr/>
          </p:nvSpPr>
          <p:spPr>
            <a:xfrm>
              <a:off x="5803316" y="5108266"/>
              <a:ext cx="5180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토끼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7D3BF27-7F7B-5E67-3CA1-8E70ECD59991}"/>
              </a:ext>
            </a:extLst>
          </p:cNvPr>
          <p:cNvGrpSpPr/>
          <p:nvPr/>
        </p:nvGrpSpPr>
        <p:grpSpPr>
          <a:xfrm>
            <a:off x="632229" y="3958057"/>
            <a:ext cx="4246843" cy="2040037"/>
            <a:chOff x="632229" y="2040048"/>
            <a:chExt cx="4246843" cy="2040037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2945AFD3-C712-7611-9760-25105DB6E8AB}"/>
                </a:ext>
              </a:extLst>
            </p:cNvPr>
            <p:cNvSpPr/>
            <p:nvPr/>
          </p:nvSpPr>
          <p:spPr>
            <a:xfrm>
              <a:off x="632229" y="2040048"/>
              <a:ext cx="4246843" cy="1881053"/>
            </a:xfrm>
            <a:prstGeom prst="roundRect">
              <a:avLst>
                <a:gd name="adj" fmla="val 12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4168617-95EE-5276-686C-75D454EC04E0}"/>
                </a:ext>
              </a:extLst>
            </p:cNvPr>
            <p:cNvSpPr/>
            <p:nvPr/>
          </p:nvSpPr>
          <p:spPr>
            <a:xfrm>
              <a:off x="1969279" y="3580576"/>
              <a:ext cx="1572741" cy="499509"/>
            </a:xfrm>
            <a:prstGeom prst="roundRect">
              <a:avLst>
                <a:gd name="adj" fmla="val 2394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상급 </a:t>
              </a:r>
              <a:r>
                <a:rPr kumimoji="1" lang="ko-KR" altLang="en-US" b="1" dirty="0" err="1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소환수</a:t>
              </a:r>
              <a:endParaRPr kumimoji="1" lang="ko-KR" altLang="en-US" b="1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E4844C0-28E3-5354-BEB4-8E09D729E38F}"/>
              </a:ext>
            </a:extLst>
          </p:cNvPr>
          <p:cNvGrpSpPr/>
          <p:nvPr/>
        </p:nvGrpSpPr>
        <p:grpSpPr>
          <a:xfrm>
            <a:off x="880777" y="4081141"/>
            <a:ext cx="1440000" cy="1440000"/>
            <a:chOff x="880777" y="4081141"/>
            <a:chExt cx="1440000" cy="1440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1CAB002-A17D-CDD3-5600-CD4A414490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777" y="4081141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2ED86B9-F526-6005-97A3-79617DF7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2251" y="4244266"/>
              <a:ext cx="864000" cy="864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5FEA3A0-AB32-2340-AE50-086144F67E63}"/>
                </a:ext>
              </a:extLst>
            </p:cNvPr>
            <p:cNvSpPr txBox="1"/>
            <p:nvPr/>
          </p:nvSpPr>
          <p:spPr>
            <a:xfrm>
              <a:off x="1345205" y="5108266"/>
              <a:ext cx="5180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늑대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4839E00-DBB6-7B47-672A-432ADCF881A7}"/>
              </a:ext>
            </a:extLst>
          </p:cNvPr>
          <p:cNvGrpSpPr/>
          <p:nvPr/>
        </p:nvGrpSpPr>
        <p:grpSpPr>
          <a:xfrm>
            <a:off x="3115043" y="4081141"/>
            <a:ext cx="1440000" cy="1440000"/>
            <a:chOff x="3115043" y="4081141"/>
            <a:chExt cx="1440000" cy="14400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0867C17-EB0F-0445-DC9E-4A7F17711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5043" y="4081141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6AC557D-DF0B-CB24-DA23-5F02F97C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06517" y="4244266"/>
              <a:ext cx="864000" cy="864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F2CC40-C8F7-036B-7ED0-DF07D725921D}"/>
                </a:ext>
              </a:extLst>
            </p:cNvPr>
            <p:cNvSpPr txBox="1"/>
            <p:nvPr/>
          </p:nvSpPr>
          <p:spPr>
            <a:xfrm>
              <a:off x="3499182" y="5108266"/>
              <a:ext cx="6848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독수리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59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1A1EA-0142-AA5D-6E02-DE6442EDF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3ECF2-BC55-7198-EA53-96F22BA9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2BE8B8-161B-E09A-E3D6-652F61316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 및 </a:t>
            </a:r>
            <a:r>
              <a:rPr kumimoji="1" lang="ko-KR" altLang="en-US" dirty="0" err="1">
                <a:solidFill>
                  <a:schemeClr val="tx2"/>
                </a:solidFill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</a:rPr>
              <a:t> 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D4482-52ED-72BB-DEA8-7081686DEF07}"/>
              </a:ext>
            </a:extLst>
          </p:cNvPr>
          <p:cNvSpPr txBox="1"/>
          <p:nvPr/>
        </p:nvSpPr>
        <p:spPr>
          <a:xfrm>
            <a:off x="10373610" y="708713"/>
            <a:ext cx="15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아군 </a:t>
            </a:r>
            <a:r>
              <a:rPr kumimoji="1" lang="ko-KR" altLang="en-US" dirty="0" err="1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kumimoji="1" lang="ko-KR" altLang="en-US" dirty="0" err="1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소환수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567266-6C90-E049-B6B3-A1343BB8FE89}"/>
              </a:ext>
            </a:extLst>
          </p:cNvPr>
          <p:cNvGrpSpPr/>
          <p:nvPr/>
        </p:nvGrpSpPr>
        <p:grpSpPr>
          <a:xfrm>
            <a:off x="0" y="1606057"/>
            <a:ext cx="9309654" cy="4454769"/>
            <a:chOff x="-3061254" y="1664676"/>
            <a:chExt cx="9309654" cy="4454769"/>
          </a:xfrm>
        </p:grpSpPr>
        <p:sp>
          <p:nvSpPr>
            <p:cNvPr id="6" name="평행 사변형[P] 5">
              <a:extLst>
                <a:ext uri="{FF2B5EF4-FFF2-40B4-BE49-F238E27FC236}">
                  <a16:creationId xmlns:a16="http://schemas.microsoft.com/office/drawing/2014/main" id="{98D78404-01D3-AABB-912B-75CE7112FA6F}"/>
                </a:ext>
              </a:extLst>
            </p:cNvPr>
            <p:cNvSpPr/>
            <p:nvPr/>
          </p:nvSpPr>
          <p:spPr>
            <a:xfrm>
              <a:off x="1488831" y="1664676"/>
              <a:ext cx="4759569" cy="4454769"/>
            </a:xfrm>
            <a:prstGeom prst="parallelogram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71A56C-7B71-C644-2505-3B79FE55D302}"/>
                </a:ext>
              </a:extLst>
            </p:cNvPr>
            <p:cNvSpPr/>
            <p:nvPr/>
          </p:nvSpPr>
          <p:spPr>
            <a:xfrm>
              <a:off x="-3061254" y="1664676"/>
              <a:ext cx="6062362" cy="445476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88FC56-E12C-F5D4-D9EE-977571FB3B6E}"/>
              </a:ext>
            </a:extLst>
          </p:cNvPr>
          <p:cNvGrpSpPr/>
          <p:nvPr/>
        </p:nvGrpSpPr>
        <p:grpSpPr>
          <a:xfrm>
            <a:off x="8425095" y="1606057"/>
            <a:ext cx="6828159" cy="4454769"/>
            <a:chOff x="5375564" y="1606059"/>
            <a:chExt cx="6828159" cy="4454769"/>
          </a:xfrm>
        </p:grpSpPr>
        <p:sp>
          <p:nvSpPr>
            <p:cNvPr id="7" name="평행 사변형[P] 6">
              <a:extLst>
                <a:ext uri="{FF2B5EF4-FFF2-40B4-BE49-F238E27FC236}">
                  <a16:creationId xmlns:a16="http://schemas.microsoft.com/office/drawing/2014/main" id="{29A2CF3F-D40C-34AB-BDF4-7D2927CD2572}"/>
                </a:ext>
              </a:extLst>
            </p:cNvPr>
            <p:cNvSpPr/>
            <p:nvPr/>
          </p:nvSpPr>
          <p:spPr>
            <a:xfrm>
              <a:off x="5375564" y="1606059"/>
              <a:ext cx="4759570" cy="4454769"/>
            </a:xfrm>
            <a:prstGeom prst="parallelogram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E454D5-9DAB-8EF3-62CB-8CB3F2B8EDF2}"/>
                </a:ext>
              </a:extLst>
            </p:cNvPr>
            <p:cNvSpPr/>
            <p:nvPr/>
          </p:nvSpPr>
          <p:spPr>
            <a:xfrm>
              <a:off x="8622856" y="1606059"/>
              <a:ext cx="3580867" cy="44547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08ACDE-57D1-F71C-E9E7-7DC591F844E8}"/>
              </a:ext>
            </a:extLst>
          </p:cNvPr>
          <p:cNvSpPr txBox="1"/>
          <p:nvPr/>
        </p:nvSpPr>
        <p:spPr>
          <a:xfrm>
            <a:off x="8053532" y="1878117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err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소환수</a:t>
            </a:r>
            <a:endParaRPr kumimoji="1" lang="ko-KR" altLang="en-US" b="1" dirty="0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EDC7C-3AF3-D970-20A5-6761EBB25817}"/>
              </a:ext>
            </a:extLst>
          </p:cNvPr>
          <p:cNvSpPr txBox="1"/>
          <p:nvPr/>
        </p:nvSpPr>
        <p:spPr>
          <a:xfrm>
            <a:off x="8834516" y="546977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몬스터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63C70-F628-60AF-FA22-5F9A11799CE2}"/>
              </a:ext>
            </a:extLst>
          </p:cNvPr>
          <p:cNvSpPr txBox="1"/>
          <p:nvPr/>
        </p:nvSpPr>
        <p:spPr>
          <a:xfrm>
            <a:off x="7621027" y="2202434"/>
            <a:ext cx="1207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진영의 </a:t>
            </a:r>
            <a:r>
              <a:rPr kumimoji="1" lang="ko-KR" altLang="en-US" sz="1400" dirty="0" err="1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</a:t>
            </a:r>
            <a:endParaRPr kumimoji="1" lang="ko-KR" altLang="en-US" sz="1400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FA6981-790B-4E43-25D4-9957C97CC22F}"/>
              </a:ext>
            </a:extLst>
          </p:cNvPr>
          <p:cNvSpPr txBox="1"/>
          <p:nvPr/>
        </p:nvSpPr>
        <p:spPr>
          <a:xfrm>
            <a:off x="8825519" y="520701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적군 진영의 </a:t>
            </a:r>
            <a:r>
              <a:rPr kumimoji="1" lang="ko-KR" altLang="en-US" sz="1400" dirty="0" err="1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</a:t>
            </a:r>
            <a:endParaRPr kumimoji="1" lang="ko-KR" altLang="en-US" sz="140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양쪽 모서리가 둥근 사각형 47">
            <a:extLst>
              <a:ext uri="{FF2B5EF4-FFF2-40B4-BE49-F238E27FC236}">
                <a16:creationId xmlns:a16="http://schemas.microsoft.com/office/drawing/2014/main" id="{CD9415CC-A967-A906-F672-1F4A03F217E1}"/>
              </a:ext>
            </a:extLst>
          </p:cNvPr>
          <p:cNvSpPr/>
          <p:nvPr/>
        </p:nvSpPr>
        <p:spPr>
          <a:xfrm>
            <a:off x="632230" y="2040048"/>
            <a:ext cx="1926686" cy="2204218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2681F2F-490D-0413-C6EF-D28F6F176933}"/>
              </a:ext>
            </a:extLst>
          </p:cNvPr>
          <p:cNvGrpSpPr/>
          <p:nvPr/>
        </p:nvGrpSpPr>
        <p:grpSpPr>
          <a:xfrm>
            <a:off x="875819" y="2247449"/>
            <a:ext cx="1440000" cy="1440000"/>
            <a:chOff x="875819" y="2247449"/>
            <a:chExt cx="1440000" cy="14400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9E5C79E-59B3-17FE-F88A-DD7851E5AF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819" y="2247449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C4322EB-183E-CD8B-5E37-F37D13ED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915" y="2411599"/>
              <a:ext cx="864000" cy="864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9764AA-1D28-F473-65BB-3C7E2E62BAFE}"/>
                </a:ext>
              </a:extLst>
            </p:cNvPr>
            <p:cNvSpPr txBox="1"/>
            <p:nvPr/>
          </p:nvSpPr>
          <p:spPr>
            <a:xfrm>
              <a:off x="1243915" y="3275599"/>
              <a:ext cx="6848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고양이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A2CAF2-75E2-AEEC-A64F-31C82E00AC86}"/>
              </a:ext>
            </a:extLst>
          </p:cNvPr>
          <p:cNvGrpSpPr/>
          <p:nvPr/>
        </p:nvGrpSpPr>
        <p:grpSpPr>
          <a:xfrm>
            <a:off x="2994962" y="1714969"/>
            <a:ext cx="4246843" cy="2224610"/>
            <a:chOff x="632229" y="1696491"/>
            <a:chExt cx="4246843" cy="222461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F6967422-EA8C-8719-07AA-89D57CE96358}"/>
                </a:ext>
              </a:extLst>
            </p:cNvPr>
            <p:cNvSpPr/>
            <p:nvPr/>
          </p:nvSpPr>
          <p:spPr>
            <a:xfrm>
              <a:off x="632229" y="2040048"/>
              <a:ext cx="4246843" cy="1881053"/>
            </a:xfrm>
            <a:prstGeom prst="roundRect">
              <a:avLst>
                <a:gd name="adj" fmla="val 12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DD094035-E375-CA2B-7D36-61485C842DDB}"/>
                </a:ext>
              </a:extLst>
            </p:cNvPr>
            <p:cNvSpPr/>
            <p:nvPr/>
          </p:nvSpPr>
          <p:spPr>
            <a:xfrm>
              <a:off x="1926441" y="1696491"/>
              <a:ext cx="1572741" cy="499509"/>
            </a:xfrm>
            <a:prstGeom prst="roundRect">
              <a:avLst>
                <a:gd name="adj" fmla="val 2394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유틸리티형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ABE6123-F037-F3A3-D241-75E77104D203}"/>
              </a:ext>
            </a:extLst>
          </p:cNvPr>
          <p:cNvGrpSpPr/>
          <p:nvPr/>
        </p:nvGrpSpPr>
        <p:grpSpPr>
          <a:xfrm>
            <a:off x="3110085" y="2247449"/>
            <a:ext cx="1440000" cy="1440000"/>
            <a:chOff x="3110085" y="2247449"/>
            <a:chExt cx="1440000" cy="1440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76248A6-5CF0-06A3-F93B-2671FE469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0085" y="2247449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967F77-7883-E952-415E-7C1239B71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8085" y="2411599"/>
              <a:ext cx="864000" cy="864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4C6162-125D-B6D8-D12C-A121A6079ACE}"/>
                </a:ext>
              </a:extLst>
            </p:cNvPr>
            <p:cNvSpPr txBox="1"/>
            <p:nvPr/>
          </p:nvSpPr>
          <p:spPr>
            <a:xfrm>
              <a:off x="3575997" y="3276322"/>
              <a:ext cx="5180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여우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2861061-3903-13AF-C39A-1C9697F892EF}"/>
              </a:ext>
            </a:extLst>
          </p:cNvPr>
          <p:cNvGrpSpPr/>
          <p:nvPr/>
        </p:nvGrpSpPr>
        <p:grpSpPr>
          <a:xfrm>
            <a:off x="4956808" y="3958056"/>
            <a:ext cx="2284997" cy="2068760"/>
            <a:chOff x="632229" y="3958056"/>
            <a:chExt cx="2284997" cy="206876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AC3BAB86-CC58-F352-CFBB-FB6902473336}"/>
                </a:ext>
              </a:extLst>
            </p:cNvPr>
            <p:cNvSpPr/>
            <p:nvPr/>
          </p:nvSpPr>
          <p:spPr>
            <a:xfrm>
              <a:off x="632229" y="3958056"/>
              <a:ext cx="2284997" cy="1881053"/>
            </a:xfrm>
            <a:prstGeom prst="roundRect">
              <a:avLst>
                <a:gd name="adj" fmla="val 1236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B8A3AFDA-BF60-6C8A-4BD2-35CD86C290AF}"/>
                </a:ext>
              </a:extLst>
            </p:cNvPr>
            <p:cNvSpPr/>
            <p:nvPr/>
          </p:nvSpPr>
          <p:spPr>
            <a:xfrm>
              <a:off x="990281" y="5527307"/>
              <a:ext cx="1572741" cy="499509"/>
            </a:xfrm>
            <a:prstGeom prst="roundRect">
              <a:avLst>
                <a:gd name="adj" fmla="val 239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치유형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2E37243-6241-3C5E-BC27-4837D5D1E8A0}"/>
              </a:ext>
            </a:extLst>
          </p:cNvPr>
          <p:cNvGrpSpPr/>
          <p:nvPr/>
        </p:nvGrpSpPr>
        <p:grpSpPr>
          <a:xfrm>
            <a:off x="5344351" y="2247449"/>
            <a:ext cx="1440000" cy="1440000"/>
            <a:chOff x="5344351" y="2247449"/>
            <a:chExt cx="1440000" cy="1440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84A6196-9BDB-E649-6BBC-8358309B5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4351" y="2247449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7A88C47-3F17-2BC7-E3CC-0E58EDE86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3641" y="2411599"/>
              <a:ext cx="864000" cy="864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CA7C81-BA17-94F3-0B18-021C7E963FAD}"/>
                </a:ext>
              </a:extLst>
            </p:cNvPr>
            <p:cNvSpPr txBox="1"/>
            <p:nvPr/>
          </p:nvSpPr>
          <p:spPr>
            <a:xfrm>
              <a:off x="5921771" y="3275599"/>
              <a:ext cx="3513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뱀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2180057-7DBF-C5EA-D0F5-7DB99ADD2718}"/>
              </a:ext>
            </a:extLst>
          </p:cNvPr>
          <p:cNvGrpSpPr/>
          <p:nvPr/>
        </p:nvGrpSpPr>
        <p:grpSpPr>
          <a:xfrm>
            <a:off x="5349309" y="4081141"/>
            <a:ext cx="1440000" cy="1440000"/>
            <a:chOff x="5349309" y="4081141"/>
            <a:chExt cx="1440000" cy="1440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FA115FC-7BE3-F922-33BC-D52A206D69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9309" y="4081141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0AF6453-B6F0-3090-67A7-3D4991AE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362" y="4244266"/>
              <a:ext cx="864000" cy="864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EE84C9-A68B-E53A-FE36-7C0D02D25E88}"/>
                </a:ext>
              </a:extLst>
            </p:cNvPr>
            <p:cNvSpPr txBox="1"/>
            <p:nvPr/>
          </p:nvSpPr>
          <p:spPr>
            <a:xfrm>
              <a:off x="5803316" y="5108266"/>
              <a:ext cx="5180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토끼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015D6A-92DD-F0FF-6B03-8B8BB0CF88D4}"/>
              </a:ext>
            </a:extLst>
          </p:cNvPr>
          <p:cNvGrpSpPr/>
          <p:nvPr/>
        </p:nvGrpSpPr>
        <p:grpSpPr>
          <a:xfrm>
            <a:off x="632229" y="3958057"/>
            <a:ext cx="4246843" cy="2040037"/>
            <a:chOff x="632229" y="2040048"/>
            <a:chExt cx="4246843" cy="204003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2639B548-08D5-ABB7-FA99-45723838F009}"/>
                </a:ext>
              </a:extLst>
            </p:cNvPr>
            <p:cNvSpPr/>
            <p:nvPr/>
          </p:nvSpPr>
          <p:spPr>
            <a:xfrm>
              <a:off x="632229" y="2040048"/>
              <a:ext cx="4246843" cy="1881053"/>
            </a:xfrm>
            <a:prstGeom prst="roundRect">
              <a:avLst>
                <a:gd name="adj" fmla="val 1236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8B8C2C48-961B-2F2E-6C30-37A5BDA224BC}"/>
                </a:ext>
              </a:extLst>
            </p:cNvPr>
            <p:cNvSpPr/>
            <p:nvPr/>
          </p:nvSpPr>
          <p:spPr>
            <a:xfrm>
              <a:off x="1969279" y="3580576"/>
              <a:ext cx="1572741" cy="499509"/>
            </a:xfrm>
            <a:prstGeom prst="roundRect">
              <a:avLst>
                <a:gd name="adj" fmla="val 239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공격형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38FA8D-7E5C-7AE5-13DA-85A37FAACC67}"/>
              </a:ext>
            </a:extLst>
          </p:cNvPr>
          <p:cNvGrpSpPr/>
          <p:nvPr/>
        </p:nvGrpSpPr>
        <p:grpSpPr>
          <a:xfrm>
            <a:off x="880777" y="4081141"/>
            <a:ext cx="1440000" cy="1440000"/>
            <a:chOff x="880777" y="4081141"/>
            <a:chExt cx="1440000" cy="1440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3E4416D-E377-9450-A859-823EE89A42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777" y="4081141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7FEC291-5771-F8EC-5894-65280C5E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2251" y="4244266"/>
              <a:ext cx="864000" cy="864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0C8069-75D6-617E-E73D-A3369CBE5ED0}"/>
                </a:ext>
              </a:extLst>
            </p:cNvPr>
            <p:cNvSpPr txBox="1"/>
            <p:nvPr/>
          </p:nvSpPr>
          <p:spPr>
            <a:xfrm>
              <a:off x="1345205" y="5108266"/>
              <a:ext cx="5180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늑대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7FE47AD-9603-F09D-B859-528360A2E0EF}"/>
              </a:ext>
            </a:extLst>
          </p:cNvPr>
          <p:cNvGrpSpPr/>
          <p:nvPr/>
        </p:nvGrpSpPr>
        <p:grpSpPr>
          <a:xfrm>
            <a:off x="3115043" y="4081141"/>
            <a:ext cx="1440000" cy="1440000"/>
            <a:chOff x="3115043" y="4081141"/>
            <a:chExt cx="1440000" cy="14400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5FD07B1-491F-FD3E-DD2A-45D9CCBD88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5043" y="4081141"/>
              <a:ext cx="1440000" cy="14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127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E636B2E-FA29-3E5C-236A-30A21ADC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06517" y="4244266"/>
              <a:ext cx="864000" cy="864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E40F77-7CB5-0159-262F-A6EF403F6BB2}"/>
                </a:ext>
              </a:extLst>
            </p:cNvPr>
            <p:cNvSpPr txBox="1"/>
            <p:nvPr/>
          </p:nvSpPr>
          <p:spPr>
            <a:xfrm>
              <a:off x="3499182" y="5108266"/>
              <a:ext cx="6848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독수리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4934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B8F4B-601F-3675-311A-A7B9D5D9B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2EFA8-2A66-F0ED-B9D9-6DDC1EE5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6ED03B-7697-A824-426B-EE31A8D25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 및 </a:t>
            </a:r>
            <a:r>
              <a:rPr kumimoji="1" lang="ko-KR" altLang="en-US" dirty="0" err="1">
                <a:solidFill>
                  <a:schemeClr val="tx2"/>
                </a:solidFill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</a:rPr>
              <a:t> 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B698F-ADA8-8DB2-DF3F-11C23180C04A}"/>
              </a:ext>
            </a:extLst>
          </p:cNvPr>
          <p:cNvSpPr txBox="1"/>
          <p:nvPr/>
        </p:nvSpPr>
        <p:spPr>
          <a:xfrm>
            <a:off x="10373610" y="708713"/>
            <a:ext cx="15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적군 </a:t>
            </a:r>
            <a:r>
              <a:rPr kumimoji="1" lang="ko-KR" altLang="en-US" dirty="0" err="1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몬스터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266C13-8A06-4015-E792-6EAE8A51C651}"/>
              </a:ext>
            </a:extLst>
          </p:cNvPr>
          <p:cNvGrpSpPr/>
          <p:nvPr/>
        </p:nvGrpSpPr>
        <p:grpSpPr>
          <a:xfrm>
            <a:off x="-3041375" y="1606057"/>
            <a:ext cx="6248400" cy="4454769"/>
            <a:chOff x="0" y="1664676"/>
            <a:chExt cx="6248400" cy="4454769"/>
          </a:xfrm>
        </p:grpSpPr>
        <p:sp>
          <p:nvSpPr>
            <p:cNvPr id="6" name="평행 사변형[P] 5">
              <a:extLst>
                <a:ext uri="{FF2B5EF4-FFF2-40B4-BE49-F238E27FC236}">
                  <a16:creationId xmlns:a16="http://schemas.microsoft.com/office/drawing/2014/main" id="{211BEB3C-E637-1FAA-9E22-C67D05727146}"/>
                </a:ext>
              </a:extLst>
            </p:cNvPr>
            <p:cNvSpPr/>
            <p:nvPr/>
          </p:nvSpPr>
          <p:spPr>
            <a:xfrm>
              <a:off x="1488831" y="1664676"/>
              <a:ext cx="4759569" cy="4454769"/>
            </a:xfrm>
            <a:prstGeom prst="parallelogram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CACE4-61D4-43B0-7DCC-2C909CD477DB}"/>
                </a:ext>
              </a:extLst>
            </p:cNvPr>
            <p:cNvSpPr/>
            <p:nvPr/>
          </p:nvSpPr>
          <p:spPr>
            <a:xfrm>
              <a:off x="0" y="1664676"/>
              <a:ext cx="3001108" cy="445476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96EED1-EE00-F721-FA67-97D027379A48}"/>
              </a:ext>
            </a:extLst>
          </p:cNvPr>
          <p:cNvGrpSpPr/>
          <p:nvPr/>
        </p:nvGrpSpPr>
        <p:grpSpPr>
          <a:xfrm>
            <a:off x="2322466" y="1606057"/>
            <a:ext cx="9869534" cy="4454769"/>
            <a:chOff x="5375564" y="1606059"/>
            <a:chExt cx="9869534" cy="4454769"/>
          </a:xfrm>
        </p:grpSpPr>
        <p:sp>
          <p:nvSpPr>
            <p:cNvPr id="7" name="평행 사변형[P] 6">
              <a:extLst>
                <a:ext uri="{FF2B5EF4-FFF2-40B4-BE49-F238E27FC236}">
                  <a16:creationId xmlns:a16="http://schemas.microsoft.com/office/drawing/2014/main" id="{C55B4F5F-63EB-E670-8D67-35AF3A8FC97F}"/>
                </a:ext>
              </a:extLst>
            </p:cNvPr>
            <p:cNvSpPr/>
            <p:nvPr/>
          </p:nvSpPr>
          <p:spPr>
            <a:xfrm>
              <a:off x="5375564" y="1606059"/>
              <a:ext cx="4759570" cy="4454769"/>
            </a:xfrm>
            <a:prstGeom prst="parallelogram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71BFDC-DA21-F25F-9966-480D267799F6}"/>
                </a:ext>
              </a:extLst>
            </p:cNvPr>
            <p:cNvSpPr/>
            <p:nvPr/>
          </p:nvSpPr>
          <p:spPr>
            <a:xfrm>
              <a:off x="8622856" y="1606059"/>
              <a:ext cx="6622242" cy="44547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E4C34CD-6210-6529-884A-1D06E14981AA}"/>
              </a:ext>
            </a:extLst>
          </p:cNvPr>
          <p:cNvSpPr txBox="1"/>
          <p:nvPr/>
        </p:nvSpPr>
        <p:spPr>
          <a:xfrm>
            <a:off x="1950903" y="1878117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b="1" dirty="0" err="1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소환수</a:t>
            </a:r>
            <a:endParaRPr kumimoji="1" lang="ko-KR" altLang="en-US" b="1" dirty="0">
              <a:solidFill>
                <a:schemeClr val="bg2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5F3B8-2A4E-AF20-EEAE-5FAC16BDBDA5}"/>
              </a:ext>
            </a:extLst>
          </p:cNvPr>
          <p:cNvSpPr txBox="1"/>
          <p:nvPr/>
        </p:nvSpPr>
        <p:spPr>
          <a:xfrm>
            <a:off x="2731887" y="546977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몬스터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93CAF-6140-E0FD-C199-3798B57ECFBA}"/>
              </a:ext>
            </a:extLst>
          </p:cNvPr>
          <p:cNvSpPr txBox="1"/>
          <p:nvPr/>
        </p:nvSpPr>
        <p:spPr>
          <a:xfrm>
            <a:off x="1518398" y="2202434"/>
            <a:ext cx="1207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아군 진영의 </a:t>
            </a:r>
            <a:r>
              <a:rPr kumimoji="1" lang="ko-KR" altLang="en-US" sz="1400" dirty="0" err="1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</a:t>
            </a:r>
            <a:endParaRPr kumimoji="1" lang="ko-KR" altLang="en-US" sz="1400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BA3385-B5D4-6FC8-70FF-8258401D919F}"/>
              </a:ext>
            </a:extLst>
          </p:cNvPr>
          <p:cNvSpPr txBox="1"/>
          <p:nvPr/>
        </p:nvSpPr>
        <p:spPr>
          <a:xfrm>
            <a:off x="2722890" y="520701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적군 진영의 </a:t>
            </a:r>
            <a:r>
              <a:rPr kumimoji="1" lang="ko-KR" altLang="en-US" sz="1400" dirty="0" err="1">
                <a:solidFill>
                  <a:schemeClr val="tx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</a:t>
            </a:r>
            <a:endParaRPr kumimoji="1" lang="ko-KR" altLang="en-US" sz="1400" dirty="0">
              <a:solidFill>
                <a:schemeClr val="tx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6512529-6190-CF5E-433D-A74E34977D59}"/>
              </a:ext>
            </a:extLst>
          </p:cNvPr>
          <p:cNvGrpSpPr/>
          <p:nvPr/>
        </p:nvGrpSpPr>
        <p:grpSpPr>
          <a:xfrm>
            <a:off x="4778847" y="1893063"/>
            <a:ext cx="6144435" cy="4034599"/>
            <a:chOff x="5319938" y="1914793"/>
            <a:chExt cx="6144435" cy="4034599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276C764-CE4C-3683-222E-9F978376A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4373" y="1914793"/>
              <a:ext cx="0" cy="3600000"/>
            </a:xfrm>
            <a:prstGeom prst="straightConnector1">
              <a:avLst/>
            </a:prstGeom>
            <a:ln w="28575" cap="rnd">
              <a:solidFill>
                <a:schemeClr val="tx2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F643C90-6794-E833-7B6D-81F73FC0DE93}"/>
                </a:ext>
              </a:extLst>
            </p:cNvPr>
            <p:cNvCxnSpPr>
              <a:cxnSpLocks/>
            </p:cNvCxnSpPr>
            <p:nvPr/>
          </p:nvCxnSpPr>
          <p:spPr>
            <a:xfrm>
              <a:off x="6064373" y="5514793"/>
              <a:ext cx="5400000" cy="0"/>
            </a:xfrm>
            <a:prstGeom prst="straightConnector1">
              <a:avLst/>
            </a:prstGeom>
            <a:ln w="28575" cap="rnd">
              <a:solidFill>
                <a:schemeClr val="tx2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C273C8-A6B8-9DAA-BA36-8CB2A53C92F7}"/>
                </a:ext>
              </a:extLst>
            </p:cNvPr>
            <p:cNvSpPr txBox="1"/>
            <p:nvPr/>
          </p:nvSpPr>
          <p:spPr>
            <a:xfrm>
              <a:off x="5319938" y="1924284"/>
              <a:ext cx="6848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공격력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FEE260-AFD6-30D9-9005-42A25D9C1056}"/>
                </a:ext>
              </a:extLst>
            </p:cNvPr>
            <p:cNvSpPr txBox="1"/>
            <p:nvPr/>
          </p:nvSpPr>
          <p:spPr>
            <a:xfrm>
              <a:off x="9811356" y="5626227"/>
              <a:ext cx="165301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공격 대상의 </a:t>
              </a:r>
              <a:r>
                <a:rPr kumimoji="1" lang="ko-KR" altLang="en-US" sz="1500" b="1" dirty="0" err="1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몹</a:t>
              </a:r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개수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9F4EF09-4261-D33F-942E-99614EFC5A83}"/>
              </a:ext>
            </a:extLst>
          </p:cNvPr>
          <p:cNvGrpSpPr/>
          <p:nvPr/>
        </p:nvGrpSpPr>
        <p:grpSpPr>
          <a:xfrm>
            <a:off x="6396945" y="2226524"/>
            <a:ext cx="1378125" cy="555921"/>
            <a:chOff x="6396945" y="2226524"/>
            <a:chExt cx="1378125" cy="55592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4A526D3-D74B-D152-E3A1-FE7F1DFB4A9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396945" y="2560059"/>
              <a:ext cx="1080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9D62AC4B-735F-C205-14BE-E651271D7A77}"/>
                </a:ext>
              </a:extLst>
            </p:cNvPr>
            <p:cNvCxnSpPr>
              <a:stCxn id="40" idx="0"/>
            </p:cNvCxnSpPr>
            <p:nvPr/>
          </p:nvCxnSpPr>
          <p:spPr>
            <a:xfrm flipV="1">
              <a:off x="6489129" y="2419842"/>
              <a:ext cx="154800" cy="1548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34E019-B865-C94E-D318-535BFC457886}"/>
                </a:ext>
              </a:extLst>
            </p:cNvPr>
            <p:cNvSpPr txBox="1"/>
            <p:nvPr/>
          </p:nvSpPr>
          <p:spPr>
            <a:xfrm>
              <a:off x="6628418" y="2226524"/>
              <a:ext cx="8996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저격 공격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D98320-4CB2-358C-9F26-FD0F5756BCCD}"/>
                </a:ext>
              </a:extLst>
            </p:cNvPr>
            <p:cNvSpPr txBox="1"/>
            <p:nvPr/>
          </p:nvSpPr>
          <p:spPr>
            <a:xfrm>
              <a:off x="6641426" y="2490057"/>
              <a:ext cx="113364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특정 위치 공격</a:t>
              </a:r>
              <a:endPara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106E70D-8CC8-C635-6D61-9DFB9FBBB593}"/>
              </a:ext>
            </a:extLst>
          </p:cNvPr>
          <p:cNvGrpSpPr/>
          <p:nvPr/>
        </p:nvGrpSpPr>
        <p:grpSpPr>
          <a:xfrm>
            <a:off x="6396945" y="3213952"/>
            <a:ext cx="1409700" cy="568275"/>
            <a:chOff x="6396945" y="3213952"/>
            <a:chExt cx="1409700" cy="56827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BC44DC-A8DD-CAF6-5203-4BDAA3F9279E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396945" y="3547487"/>
              <a:ext cx="1080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19C9A7BC-8C1F-0902-A509-E602DFD22DDB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6489129" y="3407270"/>
              <a:ext cx="154800" cy="1548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487D9-289C-2B38-5FF5-FF4738072F2B}"/>
                </a:ext>
              </a:extLst>
            </p:cNvPr>
            <p:cNvSpPr txBox="1"/>
            <p:nvPr/>
          </p:nvSpPr>
          <p:spPr>
            <a:xfrm>
              <a:off x="6628418" y="3213952"/>
              <a:ext cx="8996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일반 공격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D56D5C7-27E7-2147-F9FB-1CEFB50AFE6E}"/>
                </a:ext>
              </a:extLst>
            </p:cNvPr>
            <p:cNvSpPr txBox="1"/>
            <p:nvPr/>
          </p:nvSpPr>
          <p:spPr>
            <a:xfrm>
              <a:off x="6631323" y="3489839"/>
              <a:ext cx="117532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맨 앞의 </a:t>
              </a:r>
              <a:r>
                <a:rPr kumimoji="1" lang="ko-KR" altLang="en-US" sz="13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몹</a:t>
              </a:r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공격</a:t>
              </a:r>
              <a:endPara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F715F7A-773A-79BD-11E3-F97B5466EFD1}"/>
              </a:ext>
            </a:extLst>
          </p:cNvPr>
          <p:cNvGrpSpPr/>
          <p:nvPr/>
        </p:nvGrpSpPr>
        <p:grpSpPr>
          <a:xfrm>
            <a:off x="7927086" y="3205714"/>
            <a:ext cx="3155482" cy="780009"/>
            <a:chOff x="7927086" y="3205714"/>
            <a:chExt cx="3155482" cy="780009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2B25DF1-6A51-B5A6-2962-F7B094D6D1A7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27086" y="3539249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9E2CE366-EC5E-7F75-8F58-E3B4A57464B1}"/>
                </a:ext>
              </a:extLst>
            </p:cNvPr>
            <p:cNvCxnSpPr>
              <a:stCxn id="72" idx="0"/>
            </p:cNvCxnSpPr>
            <p:nvPr/>
          </p:nvCxnSpPr>
          <p:spPr>
            <a:xfrm flipV="1">
              <a:off x="8019270" y="3399032"/>
              <a:ext cx="154800" cy="15480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F6DB5FB-4538-3074-011C-5383607FDAD3}"/>
                </a:ext>
              </a:extLst>
            </p:cNvPr>
            <p:cNvSpPr txBox="1"/>
            <p:nvPr/>
          </p:nvSpPr>
          <p:spPr>
            <a:xfrm>
              <a:off x="8158559" y="3205714"/>
              <a:ext cx="12330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상태이상 공격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B3ECD0E-845B-38D7-0F2D-5F504E28C14F}"/>
                </a:ext>
              </a:extLst>
            </p:cNvPr>
            <p:cNvSpPr txBox="1"/>
            <p:nvPr/>
          </p:nvSpPr>
          <p:spPr>
            <a:xfrm>
              <a:off x="8195239" y="3493280"/>
              <a:ext cx="288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상태이상을 입혀</a:t>
              </a:r>
              <a:endPara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체력 손실 혹은 공격에 차질이 생기도록 함</a:t>
              </a:r>
              <a:endPara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96D1086-7895-4507-4953-C2D31C60E660}"/>
              </a:ext>
            </a:extLst>
          </p:cNvPr>
          <p:cNvGrpSpPr/>
          <p:nvPr/>
        </p:nvGrpSpPr>
        <p:grpSpPr>
          <a:xfrm>
            <a:off x="6396506" y="4207796"/>
            <a:ext cx="1190016" cy="775267"/>
            <a:chOff x="6396506" y="4207796"/>
            <a:chExt cx="1190016" cy="77526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892F78-4747-5546-4027-FA65B95BCA5E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6396506" y="4541331"/>
              <a:ext cx="1080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E0772F64-B804-FBB0-A80F-6CEB8B75ACE0}"/>
                </a:ext>
              </a:extLst>
            </p:cNvPr>
            <p:cNvCxnSpPr>
              <a:stCxn id="60" idx="0"/>
            </p:cNvCxnSpPr>
            <p:nvPr/>
          </p:nvCxnSpPr>
          <p:spPr>
            <a:xfrm flipV="1">
              <a:off x="6488690" y="4401114"/>
              <a:ext cx="154800" cy="1548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6FDB78-1EBD-31CB-53C6-2DC77ACBD5DA}"/>
                </a:ext>
              </a:extLst>
            </p:cNvPr>
            <p:cNvSpPr txBox="1"/>
            <p:nvPr/>
          </p:nvSpPr>
          <p:spPr>
            <a:xfrm>
              <a:off x="6627979" y="4207796"/>
              <a:ext cx="8996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치유 공격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ED21240-66EE-DEA4-73F0-AFE1A57F76FF}"/>
                </a:ext>
              </a:extLst>
            </p:cNvPr>
            <p:cNvSpPr txBox="1"/>
            <p:nvPr/>
          </p:nvSpPr>
          <p:spPr>
            <a:xfrm>
              <a:off x="6638827" y="4490620"/>
              <a:ext cx="94769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지정한 </a:t>
              </a:r>
              <a:r>
                <a:rPr kumimoji="1" lang="ko-KR" altLang="en-US" sz="13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몹의</a:t>
              </a:r>
              <a:endPara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체력 회복</a:t>
              </a:r>
              <a:endPara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5E0B356-FEEA-F980-AAF3-1FA474CA5C54}"/>
              </a:ext>
            </a:extLst>
          </p:cNvPr>
          <p:cNvGrpSpPr/>
          <p:nvPr/>
        </p:nvGrpSpPr>
        <p:grpSpPr>
          <a:xfrm>
            <a:off x="9530903" y="4199558"/>
            <a:ext cx="1283980" cy="564818"/>
            <a:chOff x="9530903" y="4199558"/>
            <a:chExt cx="1283980" cy="564818"/>
          </a:xfrm>
        </p:grpSpPr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4A6CFDE8-9293-FE0C-5192-E53A3B9ECB11}"/>
                </a:ext>
              </a:extLst>
            </p:cNvPr>
            <p:cNvCxnSpPr>
              <a:stCxn id="80" idx="0"/>
            </p:cNvCxnSpPr>
            <p:nvPr/>
          </p:nvCxnSpPr>
          <p:spPr>
            <a:xfrm flipV="1">
              <a:off x="9623087" y="4393395"/>
              <a:ext cx="154800" cy="15480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AD5EB06-4717-B4A1-9905-3FB90175A3CA}"/>
                </a:ext>
              </a:extLst>
            </p:cNvPr>
            <p:cNvSpPr txBox="1"/>
            <p:nvPr/>
          </p:nvSpPr>
          <p:spPr>
            <a:xfrm>
              <a:off x="9681239" y="4199558"/>
              <a:ext cx="8996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전체 공격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C83F9D5-59B6-A94D-B969-3B47940B03DD}"/>
                </a:ext>
              </a:extLst>
            </p:cNvPr>
            <p:cNvSpPr txBox="1"/>
            <p:nvPr/>
          </p:nvSpPr>
          <p:spPr>
            <a:xfrm>
              <a:off x="9681239" y="4471988"/>
              <a:ext cx="113364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전체 위치 공격</a:t>
              </a:r>
              <a:endPara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34498-8DFD-F2E7-83D1-C2216A960040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9530903" y="4533612"/>
              <a:ext cx="10800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6004930-F664-84D9-CF27-780E8A80816F}"/>
              </a:ext>
            </a:extLst>
          </p:cNvPr>
          <p:cNvGrpSpPr/>
          <p:nvPr/>
        </p:nvGrpSpPr>
        <p:grpSpPr>
          <a:xfrm>
            <a:off x="7906208" y="4212559"/>
            <a:ext cx="1520235" cy="775267"/>
            <a:chOff x="7906208" y="4212559"/>
            <a:chExt cx="1520235" cy="775267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30F356C-0386-EA96-8968-E3C203BB63CD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906208" y="4546094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A0BA21B0-B001-F754-ECEC-49063650579D}"/>
                </a:ext>
              </a:extLst>
            </p:cNvPr>
            <p:cNvCxnSpPr>
              <a:stCxn id="95" idx="0"/>
            </p:cNvCxnSpPr>
            <p:nvPr/>
          </p:nvCxnSpPr>
          <p:spPr>
            <a:xfrm flipV="1">
              <a:off x="7998392" y="4405877"/>
              <a:ext cx="154800" cy="15480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32AF6B-D486-59C2-301E-5A05EDC9EBD4}"/>
                </a:ext>
              </a:extLst>
            </p:cNvPr>
            <p:cNvSpPr txBox="1"/>
            <p:nvPr/>
          </p:nvSpPr>
          <p:spPr>
            <a:xfrm>
              <a:off x="8137681" y="4212559"/>
              <a:ext cx="122982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아군강화 공격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E77615-78AF-93C1-8F1A-6F875FEE2570}"/>
                </a:ext>
              </a:extLst>
            </p:cNvPr>
            <p:cNvSpPr txBox="1"/>
            <p:nvPr/>
          </p:nvSpPr>
          <p:spPr>
            <a:xfrm>
              <a:off x="8148529" y="4495383"/>
              <a:ext cx="127791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자신의 진영 </a:t>
              </a:r>
              <a:r>
                <a:rPr kumimoji="1" lang="ko-KR" altLang="en-US" sz="130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몹의</a:t>
              </a:r>
              <a:endPara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kumimoji="1" lang="ko-KR" altLang="en-US" sz="13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공격력 증가</a:t>
              </a:r>
              <a:endPara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05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F9E0C-1E4C-F776-8798-F2EE6250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92D84-9F92-B2D0-547A-108DC0AA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B68A5-480B-4659-ABBC-30AF87A8CF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 및 </a:t>
            </a:r>
            <a:r>
              <a:rPr kumimoji="1" lang="ko-KR" altLang="en-US" dirty="0" err="1">
                <a:solidFill>
                  <a:schemeClr val="tx2"/>
                </a:solidFill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</a:rPr>
              <a:t> 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1D817-85CE-F8A9-B3CC-F667717A7AEA}"/>
              </a:ext>
            </a:extLst>
          </p:cNvPr>
          <p:cNvSpPr txBox="1"/>
          <p:nvPr/>
        </p:nvSpPr>
        <p:spPr>
          <a:xfrm>
            <a:off x="9357307" y="70871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전투 시스템의 적의 턴 구현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AE7543C-187E-5FED-A571-DB47C0A76BBC}"/>
              </a:ext>
            </a:extLst>
          </p:cNvPr>
          <p:cNvSpPr>
            <a:spLocks noChangeAspect="1"/>
          </p:cNvSpPr>
          <p:nvPr/>
        </p:nvSpPr>
        <p:spPr>
          <a:xfrm>
            <a:off x="4182424" y="2349000"/>
            <a:ext cx="1080000" cy="10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FB000A3-0BA0-CB8A-467A-FD15D682EDD4}"/>
              </a:ext>
            </a:extLst>
          </p:cNvPr>
          <p:cNvSpPr>
            <a:spLocks noChangeAspect="1"/>
          </p:cNvSpPr>
          <p:nvPr/>
        </p:nvSpPr>
        <p:spPr>
          <a:xfrm>
            <a:off x="1435274" y="2349000"/>
            <a:ext cx="1080000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9535DF7-1B2E-CDD1-8E13-FFEEFC33C767}"/>
              </a:ext>
            </a:extLst>
          </p:cNvPr>
          <p:cNvSpPr>
            <a:spLocks noChangeAspect="1"/>
          </p:cNvSpPr>
          <p:nvPr/>
        </p:nvSpPr>
        <p:spPr>
          <a:xfrm>
            <a:off x="6929574" y="2349000"/>
            <a:ext cx="1080000" cy="10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04CD9CC-68E3-D732-8273-8E6F957F3DCE}"/>
              </a:ext>
            </a:extLst>
          </p:cNvPr>
          <p:cNvSpPr>
            <a:spLocks noChangeAspect="1"/>
          </p:cNvSpPr>
          <p:nvPr/>
        </p:nvSpPr>
        <p:spPr>
          <a:xfrm>
            <a:off x="9676725" y="2349000"/>
            <a:ext cx="1080000" cy="10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5262C4A-66FA-E351-DF7E-3EEF713ADF6D}"/>
              </a:ext>
            </a:extLst>
          </p:cNvPr>
          <p:cNvSpPr txBox="1"/>
          <p:nvPr/>
        </p:nvSpPr>
        <p:spPr>
          <a:xfrm>
            <a:off x="1358759" y="3744154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전투 시스템</a:t>
            </a:r>
            <a:endParaRPr kumimoji="1"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D842C5D-4BB0-8B70-0AF4-CB6D372AEB97}"/>
              </a:ext>
            </a:extLst>
          </p:cNvPr>
          <p:cNvSpPr txBox="1"/>
          <p:nvPr/>
        </p:nvSpPr>
        <p:spPr>
          <a:xfrm>
            <a:off x="9600211" y="3743324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전투 시스템</a:t>
            </a:r>
            <a:endParaRPr kumimoji="1"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종료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23D7687-F3A8-9BFD-EDC3-3A570CBD9E84}"/>
              </a:ext>
            </a:extLst>
          </p:cNvPr>
          <p:cNvSpPr txBox="1"/>
          <p:nvPr/>
        </p:nvSpPr>
        <p:spPr>
          <a:xfrm>
            <a:off x="3681115" y="3743324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양쪽 진영에 존재하는</a:t>
            </a:r>
            <a:endParaRPr kumimoji="1"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몹의</a:t>
            </a:r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상태 기록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B10AC3-374A-9863-747F-C22D7602B20C}"/>
              </a:ext>
            </a:extLst>
          </p:cNvPr>
          <p:cNvSpPr txBox="1"/>
          <p:nvPr/>
        </p:nvSpPr>
        <p:spPr>
          <a:xfrm>
            <a:off x="6753676" y="3743324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공격 알고리즘</a:t>
            </a:r>
            <a:endParaRPr kumimoji="1"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수행</a:t>
            </a:r>
            <a:endParaRPr kumimoji="1"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CC8CEBB-7893-C851-C444-096D977A4C3D}"/>
              </a:ext>
            </a:extLst>
          </p:cNvPr>
          <p:cNvSpPr txBox="1"/>
          <p:nvPr/>
        </p:nvSpPr>
        <p:spPr>
          <a:xfrm>
            <a:off x="3584933" y="4677416"/>
            <a:ext cx="2274982" cy="117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상대 진영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소환수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자신의 진영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적군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상태이상 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공격 강화 여부와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남은 체력 수치 파악</a:t>
            </a: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DA97A46E-C899-2FAD-0644-3E4DB7DDF760}"/>
              </a:ext>
            </a:extLst>
          </p:cNvPr>
          <p:cNvCxnSpPr>
            <a:cxnSpLocks/>
          </p:cNvCxnSpPr>
          <p:nvPr/>
        </p:nvCxnSpPr>
        <p:spPr>
          <a:xfrm>
            <a:off x="3681115" y="4537137"/>
            <a:ext cx="2082621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62752AE8-0E4C-5ADD-CC7D-352093F379E6}"/>
              </a:ext>
            </a:extLst>
          </p:cNvPr>
          <p:cNvSpPr txBox="1"/>
          <p:nvPr/>
        </p:nvSpPr>
        <p:spPr>
          <a:xfrm>
            <a:off x="6269297" y="4677416"/>
            <a:ext cx="2544286" cy="127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몹들이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위치한 순서대로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공격 알고리즘에 따라 공격 수행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endParaRPr kumimoji="1" lang="en-US" altLang="ko-KR" sz="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</a:t>
            </a:r>
            <a:r>
              <a:rPr kumimoji="1"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몹이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한 번씩 공격하면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전투 시스템 종료</a:t>
            </a:r>
          </a:p>
        </p:txBody>
      </p:sp>
      <p:cxnSp>
        <p:nvCxnSpPr>
          <p:cNvPr id="131" name="직선 연결선[R] 130">
            <a:extLst>
              <a:ext uri="{FF2B5EF4-FFF2-40B4-BE49-F238E27FC236}">
                <a16:creationId xmlns:a16="http://schemas.microsoft.com/office/drawing/2014/main" id="{0DB59BBE-0651-8486-5404-2CE722A705AA}"/>
              </a:ext>
            </a:extLst>
          </p:cNvPr>
          <p:cNvCxnSpPr>
            <a:cxnSpLocks/>
          </p:cNvCxnSpPr>
          <p:nvPr/>
        </p:nvCxnSpPr>
        <p:spPr>
          <a:xfrm>
            <a:off x="6500128" y="4537137"/>
            <a:ext cx="208262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[R] 134">
            <a:extLst>
              <a:ext uri="{FF2B5EF4-FFF2-40B4-BE49-F238E27FC236}">
                <a16:creationId xmlns:a16="http://schemas.microsoft.com/office/drawing/2014/main" id="{B608EC1F-4B99-30C6-3376-214AE1B2E2D8}"/>
              </a:ext>
            </a:extLst>
          </p:cNvPr>
          <p:cNvCxnSpPr>
            <a:stCxn id="118" idx="6"/>
            <a:endCxn id="120" idx="2"/>
          </p:cNvCxnSpPr>
          <p:nvPr/>
        </p:nvCxnSpPr>
        <p:spPr>
          <a:xfrm>
            <a:off x="5262424" y="2889000"/>
            <a:ext cx="166715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[R] 136">
            <a:extLst>
              <a:ext uri="{FF2B5EF4-FFF2-40B4-BE49-F238E27FC236}">
                <a16:creationId xmlns:a16="http://schemas.microsoft.com/office/drawing/2014/main" id="{EEDD3DF6-F4AF-4BDC-1F0E-5BE5D93BC999}"/>
              </a:ext>
            </a:extLst>
          </p:cNvPr>
          <p:cNvCxnSpPr>
            <a:stCxn id="119" idx="6"/>
            <a:endCxn id="118" idx="2"/>
          </p:cNvCxnSpPr>
          <p:nvPr/>
        </p:nvCxnSpPr>
        <p:spPr>
          <a:xfrm>
            <a:off x="2515274" y="2889000"/>
            <a:ext cx="166715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[R] 138">
            <a:extLst>
              <a:ext uri="{FF2B5EF4-FFF2-40B4-BE49-F238E27FC236}">
                <a16:creationId xmlns:a16="http://schemas.microsoft.com/office/drawing/2014/main" id="{898561ED-C494-75AB-6344-5084B2F6569B}"/>
              </a:ext>
            </a:extLst>
          </p:cNvPr>
          <p:cNvCxnSpPr>
            <a:stCxn id="120" idx="6"/>
            <a:endCxn id="121" idx="2"/>
          </p:cNvCxnSpPr>
          <p:nvPr/>
        </p:nvCxnSpPr>
        <p:spPr>
          <a:xfrm>
            <a:off x="8009574" y="2889000"/>
            <a:ext cx="166715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83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51438-1EF7-F3D8-8474-EFC97B79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F0675-36AA-6A6A-5B54-4A4F46AD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6BAEA2-5254-3316-354A-0BBFA2189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 및 </a:t>
            </a:r>
            <a:r>
              <a:rPr kumimoji="1" lang="ko-KR" altLang="en-US" dirty="0" err="1">
                <a:solidFill>
                  <a:schemeClr val="tx2"/>
                </a:solidFill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</a:rPr>
              <a:t> 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2C016-249A-8D22-90DB-B02AC824AA3C}"/>
              </a:ext>
            </a:extLst>
          </p:cNvPr>
          <p:cNvSpPr txBox="1"/>
          <p:nvPr/>
        </p:nvSpPr>
        <p:spPr>
          <a:xfrm>
            <a:off x="10519483" y="708713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공격 알고리즘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B0B286F-2474-2825-0EC4-FD151B8FCAC2}"/>
              </a:ext>
            </a:extLst>
          </p:cNvPr>
          <p:cNvGrpSpPr/>
          <p:nvPr/>
        </p:nvGrpSpPr>
        <p:grpSpPr>
          <a:xfrm>
            <a:off x="0" y="1912606"/>
            <a:ext cx="25200000" cy="4622657"/>
            <a:chOff x="0" y="1912606"/>
            <a:chExt cx="25200000" cy="4622657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609C4CB-6068-1B2A-0A88-31225856C8AD}"/>
                </a:ext>
              </a:extLst>
            </p:cNvPr>
            <p:cNvCxnSpPr/>
            <p:nvPr/>
          </p:nvCxnSpPr>
          <p:spPr>
            <a:xfrm flipV="1">
              <a:off x="0" y="2003612"/>
              <a:ext cx="25200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A8A5F59-702E-5666-54F6-E8AD1957F305}"/>
                </a:ext>
              </a:extLst>
            </p:cNvPr>
            <p:cNvGrpSpPr/>
            <p:nvPr/>
          </p:nvGrpSpPr>
          <p:grpSpPr>
            <a:xfrm>
              <a:off x="398219" y="1913612"/>
              <a:ext cx="3233578" cy="3072421"/>
              <a:chOff x="1135814" y="1913612"/>
              <a:chExt cx="3233578" cy="307242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7D9097-6904-0FAB-A017-56F41E0C4893}"/>
                  </a:ext>
                </a:extLst>
              </p:cNvPr>
              <p:cNvGrpSpPr/>
              <p:nvPr/>
            </p:nvGrpSpPr>
            <p:grpSpPr>
              <a:xfrm>
                <a:off x="1135814" y="1913612"/>
                <a:ext cx="720000" cy="1619999"/>
                <a:chOff x="1135814" y="1913612"/>
                <a:chExt cx="720000" cy="1619999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A9D30CF-EEF9-3854-BD3E-89056521D7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05814" y="1913612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9" name="직선 연결선[R] 8">
                  <a:extLst>
                    <a:ext uri="{FF2B5EF4-FFF2-40B4-BE49-F238E27FC236}">
                      <a16:creationId xmlns:a16="http://schemas.microsoft.com/office/drawing/2014/main" id="{0D777DD2-4C22-F19C-1C7C-95DBE1F1B933}"/>
                    </a:ext>
                  </a:extLst>
                </p:cNvPr>
                <p:cNvCxnSpPr>
                  <a:cxnSpLocks/>
                  <a:stCxn id="7" idx="4"/>
                </p:cNvCxnSpPr>
                <p:nvPr/>
              </p:nvCxnSpPr>
              <p:spPr>
                <a:xfrm>
                  <a:off x="1495814" y="2093611"/>
                  <a:ext cx="0" cy="72000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D5528DCE-8285-44FC-38EF-3C0C42A70D69}"/>
                    </a:ext>
                  </a:extLst>
                </p:cNvPr>
                <p:cNvGrpSpPr/>
                <p:nvPr/>
              </p:nvGrpSpPr>
              <p:grpSpPr>
                <a:xfrm>
                  <a:off x="1135814" y="2813611"/>
                  <a:ext cx="720000" cy="720000"/>
                  <a:chOff x="1135814" y="2813611"/>
                  <a:chExt cx="720000" cy="720000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D66B24AE-B1D2-CCF2-43EC-D5ACE47B36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5814" y="2813611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3000" b="1" dirty="0">
                      <a:solidFill>
                        <a:schemeClr val="bg2"/>
                      </a:solidFill>
                      <a:latin typeface="Shrikhand" panose="02000000000000000000" pitchFamily="2" charset="0"/>
                      <a:cs typeface="Shrikhand" panose="02000000000000000000" pitchFamily="2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A06B77E-89CC-BEAE-DA41-FDB06DA464D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3562" y="2813611"/>
                    <a:ext cx="52450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R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rPr>
                      <a:t>01</a:t>
                    </a:r>
                    <a:endParaRPr kumimoji="1" lang="ko-KR" altLang="en-US" sz="4000" b="1" dirty="0">
                      <a:solidFill>
                        <a:schemeClr val="bg2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8FCB7AA-B3E9-E909-227F-EB1DDCE8638D}"/>
                  </a:ext>
                </a:extLst>
              </p:cNvPr>
              <p:cNvGrpSpPr/>
              <p:nvPr/>
            </p:nvGrpSpPr>
            <p:grpSpPr>
              <a:xfrm>
                <a:off x="1135814" y="3623609"/>
                <a:ext cx="3233578" cy="1362424"/>
                <a:chOff x="1135814" y="3623609"/>
                <a:chExt cx="3233578" cy="1362424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CE9AC7-832D-96A2-CF4D-73E578E56258}"/>
                    </a:ext>
                  </a:extLst>
                </p:cNvPr>
                <p:cNvSpPr txBox="1"/>
                <p:nvPr/>
              </p:nvSpPr>
              <p:spPr>
                <a:xfrm>
                  <a:off x="1135814" y="3623609"/>
                  <a:ext cx="27334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공격이 가능한 상태인지 확인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0603B69-731F-8775-2963-2AE6C894B6AB}"/>
                    </a:ext>
                  </a:extLst>
                </p:cNvPr>
                <p:cNvSpPr txBox="1"/>
                <p:nvPr/>
              </p:nvSpPr>
              <p:spPr>
                <a:xfrm>
                  <a:off x="1135814" y="3992941"/>
                  <a:ext cx="3233578" cy="99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현재 해당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몹이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공격을 진행할 수 있는가</a:t>
                  </a:r>
                  <a:r>
                    <a: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?</a:t>
                  </a:r>
                </a:p>
                <a:p>
                  <a:pPr>
                    <a:lnSpc>
                      <a:spcPct val="120000"/>
                    </a:lnSpc>
                  </a:pPr>
                  <a:endParaRPr kumimoji="1" lang="en-US" altLang="ko-KR" sz="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이미 공격을 진행한 상태라면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알고리즘을 수행하지 않음</a:t>
                  </a:r>
                </a:p>
              </p:txBody>
            </p: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108B3F0-D8A7-CC97-36C4-987AEE6EF4E8}"/>
                </a:ext>
              </a:extLst>
            </p:cNvPr>
            <p:cNvGrpSpPr/>
            <p:nvPr/>
          </p:nvGrpSpPr>
          <p:grpSpPr>
            <a:xfrm>
              <a:off x="4291956" y="1913612"/>
              <a:ext cx="3233578" cy="3821636"/>
              <a:chOff x="4291956" y="1913612"/>
              <a:chExt cx="3233578" cy="3821636"/>
            </a:xfrm>
          </p:grpSpPr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73982E5B-F937-FAB8-0543-0B7D424D62C6}"/>
                  </a:ext>
                </a:extLst>
              </p:cNvPr>
              <p:cNvSpPr/>
              <p:nvPr/>
            </p:nvSpPr>
            <p:spPr>
              <a:xfrm>
                <a:off x="4741956" y="4027666"/>
                <a:ext cx="750341" cy="31188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6C7C4D73-8A00-EB7E-8F8F-95E82D183705}"/>
                  </a:ext>
                </a:extLst>
              </p:cNvPr>
              <p:cNvGrpSpPr/>
              <p:nvPr/>
            </p:nvGrpSpPr>
            <p:grpSpPr>
              <a:xfrm>
                <a:off x="4291956" y="1913612"/>
                <a:ext cx="2329484" cy="2703090"/>
                <a:chOff x="1135814" y="1913612"/>
                <a:chExt cx="2329484" cy="2703090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9D99633D-5A66-963D-99DD-374D58368F53}"/>
                    </a:ext>
                  </a:extLst>
                </p:cNvPr>
                <p:cNvGrpSpPr/>
                <p:nvPr/>
              </p:nvGrpSpPr>
              <p:grpSpPr>
                <a:xfrm>
                  <a:off x="1135814" y="1913612"/>
                  <a:ext cx="720000" cy="1619999"/>
                  <a:chOff x="1135814" y="1913612"/>
                  <a:chExt cx="720000" cy="1619999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3D2E819A-A6EA-8A66-04F2-780EC1C22B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05814" y="1913612"/>
                    <a:ext cx="180000" cy="18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cxnSp>
                <p:nvCxnSpPr>
                  <p:cNvPr id="25" name="직선 연결선[R] 24">
                    <a:extLst>
                      <a:ext uri="{FF2B5EF4-FFF2-40B4-BE49-F238E27FC236}">
                        <a16:creationId xmlns:a16="http://schemas.microsoft.com/office/drawing/2014/main" id="{159BB13F-DD15-1909-B33C-3AEFD4F89BE8}"/>
                      </a:ext>
                    </a:extLst>
                  </p:cNvPr>
                  <p:cNvCxnSpPr>
                    <a:cxnSpLocks/>
                    <a:stCxn id="24" idx="4"/>
                  </p:cNvCxnSpPr>
                  <p:nvPr/>
                </p:nvCxnSpPr>
                <p:spPr>
                  <a:xfrm>
                    <a:off x="1495814" y="2093611"/>
                    <a:ext cx="0" cy="72000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318AD39D-D814-32EE-C5C3-868FFC1ED2B7}"/>
                      </a:ext>
                    </a:extLst>
                  </p:cNvPr>
                  <p:cNvGrpSpPr/>
                  <p:nvPr/>
                </p:nvGrpSpPr>
                <p:grpSpPr>
                  <a:xfrm>
                    <a:off x="1135814" y="2813611"/>
                    <a:ext cx="720000" cy="720000"/>
                    <a:chOff x="1135814" y="2813611"/>
                    <a:chExt cx="720000" cy="720000"/>
                  </a:xfrm>
                </p:grpSpPr>
                <p:sp>
                  <p:nvSpPr>
                    <p:cNvPr id="27" name="타원 26">
                      <a:extLst>
                        <a:ext uri="{FF2B5EF4-FFF2-40B4-BE49-F238E27FC236}">
                          <a16:creationId xmlns:a16="http://schemas.microsoft.com/office/drawing/2014/main" id="{1FD71A08-7EFE-1F99-4753-43222C97409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35814" y="2813611"/>
                      <a:ext cx="720000" cy="72000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3000" b="1" dirty="0">
                        <a:solidFill>
                          <a:schemeClr val="bg2"/>
                        </a:solidFill>
                        <a:latin typeface="Shrikhand" panose="02000000000000000000" pitchFamily="2" charset="0"/>
                        <a:cs typeface="Shrikhand" panose="02000000000000000000" pitchFamily="2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59FB478-5A1F-F430-3E80-3EBB0D2953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3562" y="2813611"/>
                      <a:ext cx="524503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sz="40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02</a:t>
                      </a:r>
                      <a:endParaRPr kumimoji="1" lang="ko-KR" altLang="en-US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715BCB71-17C0-449E-2CAC-A2CA02CB3613}"/>
                    </a:ext>
                  </a:extLst>
                </p:cNvPr>
                <p:cNvGrpSpPr/>
                <p:nvPr/>
              </p:nvGrpSpPr>
              <p:grpSpPr>
                <a:xfrm>
                  <a:off x="1135814" y="3623609"/>
                  <a:ext cx="2329484" cy="993093"/>
                  <a:chOff x="1135814" y="3623609"/>
                  <a:chExt cx="2329484" cy="993093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C78F55C-FB50-0ACE-A95C-671E47B04D71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814" y="3623609"/>
                    <a:ext cx="14863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치유 공격 사용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067DA19-05A6-8047-53CC-E7B541745645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814" y="3992941"/>
                    <a:ext cx="2329484" cy="6237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만약 치유 공격이 존재한다면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해당 공격을 먼저 사용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BD6FDD9-E8AD-1964-A0E0-6E68FC7816AF}"/>
                  </a:ext>
                </a:extLst>
              </p:cNvPr>
              <p:cNvGrpSpPr/>
              <p:nvPr/>
            </p:nvGrpSpPr>
            <p:grpSpPr>
              <a:xfrm>
                <a:off x="4291956" y="4304822"/>
                <a:ext cx="3233578" cy="1430426"/>
                <a:chOff x="4922664" y="4304822"/>
                <a:chExt cx="3233578" cy="1430426"/>
              </a:xfrm>
            </p:grpSpPr>
            <p:sp>
              <p:nvSpPr>
                <p:cNvPr id="30" name="모서리가 둥근 직사각형 29">
                  <a:extLst>
                    <a:ext uri="{FF2B5EF4-FFF2-40B4-BE49-F238E27FC236}">
                      <a16:creationId xmlns:a16="http://schemas.microsoft.com/office/drawing/2014/main" id="{5CEFDF3C-9E2F-B97A-1168-F0AC83A7E3D6}"/>
                    </a:ext>
                  </a:extLst>
                </p:cNvPr>
                <p:cNvSpPr/>
                <p:nvPr/>
              </p:nvSpPr>
              <p:spPr>
                <a:xfrm>
                  <a:off x="4922664" y="4742168"/>
                  <a:ext cx="3233578" cy="993080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 err="1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몹의</a:t>
                  </a:r>
                  <a:r>
                    <a:rPr kumimoji="1" lang="ko-KR" altLang="en-US" sz="1500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체력을 직접적으로 올리는 공격</a:t>
                  </a:r>
                  <a:endParaRPr kumimoji="1" lang="en-US" altLang="ko-KR" sz="15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상대방의 체력을 빼앗아 자신의 체력을 채우는 공격</a:t>
                  </a:r>
                </a:p>
              </p:txBody>
            </p:sp>
            <p:cxnSp>
              <p:nvCxnSpPr>
                <p:cNvPr id="32" name="꺾인 연결선[E] 31">
                  <a:extLst>
                    <a:ext uri="{FF2B5EF4-FFF2-40B4-BE49-F238E27FC236}">
                      <a16:creationId xmlns:a16="http://schemas.microsoft.com/office/drawing/2014/main" id="{2DB5D308-6DDC-E5CA-0897-532CEA22B684}"/>
                    </a:ext>
                  </a:extLst>
                </p:cNvPr>
                <p:cNvCxnSpPr>
                  <a:stCxn id="23" idx="1"/>
                  <a:endCxn id="30" idx="1"/>
                </p:cNvCxnSpPr>
                <p:nvPr/>
              </p:nvCxnSpPr>
              <p:spPr>
                <a:xfrm rot="10800000" flipV="1">
                  <a:off x="4922664" y="4304822"/>
                  <a:ext cx="12700" cy="933886"/>
                </a:xfrm>
                <a:prstGeom prst="bentConnector3">
                  <a:avLst>
                    <a:gd name="adj1" fmla="val 1800000"/>
                  </a:avLst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394CC01-BEB7-7D15-E088-7052D894D078}"/>
                </a:ext>
              </a:extLst>
            </p:cNvPr>
            <p:cNvGrpSpPr/>
            <p:nvPr/>
          </p:nvGrpSpPr>
          <p:grpSpPr>
            <a:xfrm>
              <a:off x="12349428" y="1913612"/>
              <a:ext cx="3903633" cy="3262366"/>
              <a:chOff x="1135812" y="1913612"/>
              <a:chExt cx="3903633" cy="326236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05003F9-8708-2F31-DFD7-A1FAF6EC72A2}"/>
                  </a:ext>
                </a:extLst>
              </p:cNvPr>
              <p:cNvGrpSpPr/>
              <p:nvPr/>
            </p:nvGrpSpPr>
            <p:grpSpPr>
              <a:xfrm>
                <a:off x="1135814" y="1913612"/>
                <a:ext cx="720000" cy="1619999"/>
                <a:chOff x="1135814" y="1913612"/>
                <a:chExt cx="720000" cy="1619999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71B665A-C18E-4833-74B7-B6EAE31F47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05814" y="1913612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2" name="직선 연결선[R] 51">
                  <a:extLst>
                    <a:ext uri="{FF2B5EF4-FFF2-40B4-BE49-F238E27FC236}">
                      <a16:creationId xmlns:a16="http://schemas.microsoft.com/office/drawing/2014/main" id="{3E675BB4-A20A-6096-64A8-F7A6C27EEA01}"/>
                    </a:ext>
                  </a:extLst>
                </p:cNvPr>
                <p:cNvCxnSpPr>
                  <a:cxnSpLocks/>
                  <a:stCxn id="51" idx="4"/>
                </p:cNvCxnSpPr>
                <p:nvPr/>
              </p:nvCxnSpPr>
              <p:spPr>
                <a:xfrm>
                  <a:off x="1495814" y="2093611"/>
                  <a:ext cx="0" cy="72000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8C974489-5484-1EC2-F1AB-668FB0C80D0C}"/>
                    </a:ext>
                  </a:extLst>
                </p:cNvPr>
                <p:cNvGrpSpPr/>
                <p:nvPr/>
              </p:nvGrpSpPr>
              <p:grpSpPr>
                <a:xfrm>
                  <a:off x="1135814" y="2813611"/>
                  <a:ext cx="720000" cy="720000"/>
                  <a:chOff x="1135814" y="2813611"/>
                  <a:chExt cx="720000" cy="720000"/>
                </a:xfrm>
              </p:grpSpPr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360F8AFF-F03E-9F41-7257-01BD44E975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5814" y="2813611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3000" b="1" dirty="0">
                      <a:solidFill>
                        <a:schemeClr val="bg2"/>
                      </a:solidFill>
                      <a:latin typeface="Shrikhand" panose="02000000000000000000" pitchFamily="2" charset="0"/>
                      <a:cs typeface="Shrikhand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0D4EDFB-EC22-360E-77E8-E84067C1693C}"/>
                      </a:ext>
                    </a:extLst>
                  </p:cNvPr>
                  <p:cNvSpPr txBox="1"/>
                  <p:nvPr/>
                </p:nvSpPr>
                <p:spPr>
                  <a:xfrm>
                    <a:off x="1233562" y="2813611"/>
                    <a:ext cx="52450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R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rPr>
                      <a:t>04</a:t>
                    </a:r>
                    <a:endParaRPr kumimoji="1" lang="ko-KR" altLang="en-US" sz="4000" b="1" dirty="0">
                      <a:solidFill>
                        <a:schemeClr val="bg2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endParaRPr>
                  </a:p>
                </p:txBody>
              </p:sp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DE75C94-A844-21D5-061F-A8F66375C386}"/>
                  </a:ext>
                </a:extLst>
              </p:cNvPr>
              <p:cNvGrpSpPr/>
              <p:nvPr/>
            </p:nvGrpSpPr>
            <p:grpSpPr>
              <a:xfrm>
                <a:off x="1135812" y="3623609"/>
                <a:ext cx="3903633" cy="1552369"/>
                <a:chOff x="1135812" y="3623609"/>
                <a:chExt cx="3903633" cy="1552369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5FA79CD-5358-E45D-4D5C-FC183E32E116}"/>
                    </a:ext>
                  </a:extLst>
                </p:cNvPr>
                <p:cNvSpPr txBox="1"/>
                <p:nvPr/>
              </p:nvSpPr>
              <p:spPr>
                <a:xfrm>
                  <a:off x="1135814" y="3623609"/>
                  <a:ext cx="343876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상대 진영의 </a:t>
                  </a:r>
                  <a:r>
                    <a:rPr kumimoji="1" lang="ko-KR" altLang="en-US" b="1" dirty="0" err="1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몹들</a:t>
                  </a:r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 중</a:t>
                  </a:r>
                  <a:endParaRPr kumimoji="1" lang="en-US" altLang="ko-KR" b="1" dirty="0">
                    <a:solidFill>
                      <a:schemeClr val="tx2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endParaRPr>
                </a:p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월등히 체력이 낮은 </a:t>
                  </a:r>
                  <a:r>
                    <a:rPr kumimoji="1" lang="ko-KR" altLang="en-US" b="1" dirty="0" err="1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몹이</a:t>
                  </a:r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 있는지 확인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F673D0D-A157-67B8-EC58-229F04B40A53}"/>
                    </a:ext>
                  </a:extLst>
                </p:cNvPr>
                <p:cNvSpPr txBox="1"/>
                <p:nvPr/>
              </p:nvSpPr>
              <p:spPr>
                <a:xfrm>
                  <a:off x="1135812" y="4275219"/>
                  <a:ext cx="3903633" cy="9007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상대 진영의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몹들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중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개체에 비해 낮은 체력을 가진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몹이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있을 경우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해당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몹을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겨냥하는 저격 공격 사용</a:t>
                  </a:r>
                </a:p>
              </p:txBody>
            </p:sp>
          </p:grp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BC8129E-41AC-C0DA-2A4F-45143AC264B3}"/>
                </a:ext>
              </a:extLst>
            </p:cNvPr>
            <p:cNvGrpSpPr/>
            <p:nvPr/>
          </p:nvGrpSpPr>
          <p:grpSpPr>
            <a:xfrm>
              <a:off x="8185691" y="1913612"/>
              <a:ext cx="3632728" cy="4621651"/>
              <a:chOff x="8185691" y="1913612"/>
              <a:chExt cx="3632728" cy="4621651"/>
            </a:xfrm>
          </p:grpSpPr>
          <p:sp>
            <p:nvSpPr>
              <p:cNvPr id="56" name="모서리가 둥근 직사각형 55">
                <a:extLst>
                  <a:ext uri="{FF2B5EF4-FFF2-40B4-BE49-F238E27FC236}">
                    <a16:creationId xmlns:a16="http://schemas.microsoft.com/office/drawing/2014/main" id="{77113110-E269-2B1C-A21A-2A1916B20CB7}"/>
                  </a:ext>
                </a:extLst>
              </p:cNvPr>
              <p:cNvSpPr/>
              <p:nvPr/>
            </p:nvSpPr>
            <p:spPr>
              <a:xfrm>
                <a:off x="8212588" y="4581820"/>
                <a:ext cx="1146566" cy="31188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2D853ECC-1F19-09EE-89E7-BCBF1BF1C69A}"/>
                  </a:ext>
                </a:extLst>
              </p:cNvPr>
              <p:cNvGrpSpPr/>
              <p:nvPr/>
            </p:nvGrpSpPr>
            <p:grpSpPr>
              <a:xfrm>
                <a:off x="8185693" y="1913612"/>
                <a:ext cx="3632726" cy="2980088"/>
                <a:chOff x="1135814" y="1913612"/>
                <a:chExt cx="3632726" cy="2980088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928E5458-0C8C-4476-F340-F07118139405}"/>
                    </a:ext>
                  </a:extLst>
                </p:cNvPr>
                <p:cNvGrpSpPr/>
                <p:nvPr/>
              </p:nvGrpSpPr>
              <p:grpSpPr>
                <a:xfrm>
                  <a:off x="1135814" y="1913612"/>
                  <a:ext cx="720000" cy="1619999"/>
                  <a:chOff x="1135814" y="1913612"/>
                  <a:chExt cx="720000" cy="1619999"/>
                </a:xfrm>
              </p:grpSpPr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346BF03D-D97C-9820-90A0-0DAE27D581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05814" y="1913612"/>
                    <a:ext cx="180000" cy="18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cxnSp>
                <p:nvCxnSpPr>
                  <p:cNvPr id="41" name="직선 연결선[R] 40">
                    <a:extLst>
                      <a:ext uri="{FF2B5EF4-FFF2-40B4-BE49-F238E27FC236}">
                        <a16:creationId xmlns:a16="http://schemas.microsoft.com/office/drawing/2014/main" id="{5853E649-A398-5E4B-C7A6-F13716E55367}"/>
                      </a:ext>
                    </a:extLst>
                  </p:cNvPr>
                  <p:cNvCxnSpPr>
                    <a:cxnSpLocks/>
                    <a:stCxn id="40" idx="4"/>
                  </p:cNvCxnSpPr>
                  <p:nvPr/>
                </p:nvCxnSpPr>
                <p:spPr>
                  <a:xfrm>
                    <a:off x="1495814" y="2093611"/>
                    <a:ext cx="0" cy="72000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F649D0CE-CC3B-C5B3-DCBD-B327078047A0}"/>
                      </a:ext>
                    </a:extLst>
                  </p:cNvPr>
                  <p:cNvGrpSpPr/>
                  <p:nvPr/>
                </p:nvGrpSpPr>
                <p:grpSpPr>
                  <a:xfrm>
                    <a:off x="1135814" y="2813611"/>
                    <a:ext cx="720000" cy="720000"/>
                    <a:chOff x="1135814" y="2813611"/>
                    <a:chExt cx="720000" cy="720000"/>
                  </a:xfrm>
                </p:grpSpPr>
                <p:sp>
                  <p:nvSpPr>
                    <p:cNvPr id="43" name="타원 42">
                      <a:extLst>
                        <a:ext uri="{FF2B5EF4-FFF2-40B4-BE49-F238E27FC236}">
                          <a16:creationId xmlns:a16="http://schemas.microsoft.com/office/drawing/2014/main" id="{9309EE7E-8FA8-1A21-D939-53CC366F64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35814" y="2813611"/>
                      <a:ext cx="720000" cy="72000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3000" b="1" dirty="0">
                        <a:solidFill>
                          <a:schemeClr val="bg2"/>
                        </a:solidFill>
                        <a:latin typeface="Shrikhand" panose="02000000000000000000" pitchFamily="2" charset="0"/>
                        <a:cs typeface="Shrikhand" panose="02000000000000000000" pitchFamily="2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8214083-8398-252D-9022-1D20060AFC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3562" y="2813611"/>
                      <a:ext cx="524503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sz="40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03</a:t>
                      </a:r>
                      <a:endParaRPr kumimoji="1" lang="ko-KR" altLang="en-US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5D6E4511-2EE1-D30C-22CE-0472E4979F8D}"/>
                    </a:ext>
                  </a:extLst>
                </p:cNvPr>
                <p:cNvGrpSpPr/>
                <p:nvPr/>
              </p:nvGrpSpPr>
              <p:grpSpPr>
                <a:xfrm>
                  <a:off x="1135814" y="3623609"/>
                  <a:ext cx="3632726" cy="1270091"/>
                  <a:chOff x="1135814" y="3623609"/>
                  <a:chExt cx="3632726" cy="1270091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A14544D-00A4-D03F-ACD2-422046B65FE3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814" y="3623609"/>
                    <a:ext cx="36327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상대 진영에 </a:t>
                    </a:r>
                    <a:r>
                      <a:rPr kumimoji="1" lang="ko-KR" altLang="en-US" b="1" dirty="0" err="1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몹이</a:t>
                    </a:r>
                    <a:r>
                      <a:rPr kumimoji="1" lang="ko-KR" altLang="en-US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 </a:t>
                    </a:r>
                    <a:r>
                      <a:rPr kumimoji="1" lang="en-US" altLang="ko-KR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2</a:t>
                    </a:r>
                    <a:r>
                      <a:rPr kumimoji="1" lang="ko-KR" altLang="en-US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개 이상 있는지 확인</a:t>
                    </a:r>
                    <a:endParaRPr kumimoji="1" lang="en-US" altLang="ko-KR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EBB7BB5-3541-C3CD-6A7A-945CF897150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814" y="3992941"/>
                    <a:ext cx="3419526" cy="9007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</a:t>
                    </a:r>
                    <a:r>
                      <a:rPr kumimoji="1" lang="ko-KR" altLang="en-US" sz="1500" dirty="0" err="1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몹에게</a:t>
                    </a: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피해를 줄 수 있도록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상대 진영에 </a:t>
                    </a:r>
                    <a:r>
                      <a:rPr kumimoji="1" lang="en-US" altLang="ko-KR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</a:t>
                    </a: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개 이상의 </a:t>
                    </a:r>
                    <a:r>
                      <a:rPr kumimoji="1" lang="ko-KR" altLang="en-US" sz="1500" dirty="0" err="1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몹이</a:t>
                    </a: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남아있을 경우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광범위한 공격을 사용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FF6FB71F-C6B2-9FAA-744D-CF551D075ED4}"/>
                  </a:ext>
                </a:extLst>
              </p:cNvPr>
              <p:cNvGrpSpPr/>
              <p:nvPr/>
            </p:nvGrpSpPr>
            <p:grpSpPr>
              <a:xfrm>
                <a:off x="8185691" y="4443322"/>
                <a:ext cx="3632726" cy="2091941"/>
                <a:chOff x="8185691" y="4443322"/>
                <a:chExt cx="3632726" cy="2091941"/>
              </a:xfrm>
            </p:grpSpPr>
            <p:cxnSp>
              <p:nvCxnSpPr>
                <p:cNvPr id="60" name="꺾인 연결선[E] 59">
                  <a:extLst>
                    <a:ext uri="{FF2B5EF4-FFF2-40B4-BE49-F238E27FC236}">
                      <a16:creationId xmlns:a16="http://schemas.microsoft.com/office/drawing/2014/main" id="{B02B1BA0-72C9-2D23-53E4-660D68C3A1D2}"/>
                    </a:ext>
                  </a:extLst>
                </p:cNvPr>
                <p:cNvCxnSpPr>
                  <a:stCxn id="58" idx="1"/>
                  <a:endCxn id="39" idx="1"/>
                </p:cNvCxnSpPr>
                <p:nvPr/>
              </p:nvCxnSpPr>
              <p:spPr>
                <a:xfrm rot="10800000" flipH="1">
                  <a:off x="8185691" y="4443322"/>
                  <a:ext cx="1" cy="1382509"/>
                </a:xfrm>
                <a:prstGeom prst="bentConnector3">
                  <a:avLst>
                    <a:gd name="adj1" fmla="val -22860000000"/>
                  </a:avLst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74062304-1E00-55CA-3E9C-A2A1F006D561}"/>
                    </a:ext>
                  </a:extLst>
                </p:cNvPr>
                <p:cNvGrpSpPr/>
                <p:nvPr/>
              </p:nvGrpSpPr>
              <p:grpSpPr>
                <a:xfrm>
                  <a:off x="8185692" y="5116396"/>
                  <a:ext cx="3632725" cy="1418867"/>
                  <a:chOff x="8185692" y="5116396"/>
                  <a:chExt cx="3632725" cy="1418867"/>
                </a:xfrm>
              </p:grpSpPr>
              <p:sp>
                <p:nvSpPr>
                  <p:cNvPr id="58" name="모서리가 둥근 직사각형 57">
                    <a:extLst>
                      <a:ext uri="{FF2B5EF4-FFF2-40B4-BE49-F238E27FC236}">
                        <a16:creationId xmlns:a16="http://schemas.microsoft.com/office/drawing/2014/main" id="{53186FE3-B001-2176-7002-6F6537BC2996}"/>
                      </a:ext>
                    </a:extLst>
                  </p:cNvPr>
                  <p:cNvSpPr/>
                  <p:nvPr/>
                </p:nvSpPr>
                <p:spPr>
                  <a:xfrm>
                    <a:off x="8185692" y="5116396"/>
                    <a:ext cx="3632725" cy="1418867"/>
                  </a:xfrm>
                  <a:prstGeom prst="roundRect">
                    <a:avLst>
                      <a:gd name="adj" fmla="val 10981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kumimoji="1" lang="ko-KR" altLang="en-US" sz="1500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1" name="지연 60">
                    <a:extLst>
                      <a:ext uri="{FF2B5EF4-FFF2-40B4-BE49-F238E27FC236}">
                        <a16:creationId xmlns:a16="http://schemas.microsoft.com/office/drawing/2014/main" id="{A4360FD0-EF17-8A0D-4883-239E164090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9642174" y="5375248"/>
                    <a:ext cx="720000" cy="720000"/>
                  </a:xfrm>
                  <a:prstGeom prst="flowChartDelay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innerShdw blurRad="63500">
                      <a:prstClr val="black">
                        <a:alpha val="3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62" name="지연 61">
                    <a:extLst>
                      <a:ext uri="{FF2B5EF4-FFF2-40B4-BE49-F238E27FC236}">
                        <a16:creationId xmlns:a16="http://schemas.microsoft.com/office/drawing/2014/main" id="{D047E6F7-C4E8-C470-934E-7C4268763D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10730295" y="5375248"/>
                    <a:ext cx="720000" cy="720000"/>
                  </a:xfrm>
                  <a:prstGeom prst="flowChartDelay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innerShdw blurRad="63500">
                      <a:prstClr val="black">
                        <a:alpha val="3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63" name="지연 62">
                    <a:extLst>
                      <a:ext uri="{FF2B5EF4-FFF2-40B4-BE49-F238E27FC236}">
                        <a16:creationId xmlns:a16="http://schemas.microsoft.com/office/drawing/2014/main" id="{5076E734-69F3-702D-87AE-DB94C1EF26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554052" y="5375248"/>
                    <a:ext cx="720000" cy="720000"/>
                  </a:xfrm>
                  <a:prstGeom prst="flowChartDelay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innerShdw blurRad="63500">
                      <a:prstClr val="black">
                        <a:alpha val="3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FC17D0E5-C647-B5F4-74F4-DD2F039565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820295" y="5477155"/>
                    <a:ext cx="540000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4685BCA4-F7F7-5313-9AC7-DE5B6700FF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647993" y="5465247"/>
                    <a:ext cx="540000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70" name="그림 69">
                    <a:extLst>
                      <a:ext uri="{FF2B5EF4-FFF2-40B4-BE49-F238E27FC236}">
                        <a16:creationId xmlns:a16="http://schemas.microsoft.com/office/drawing/2014/main" id="{C9A805A8-3CFF-7CB9-D447-4A243108A9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736235" y="5505256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7C4F682-A1F8-0A83-3FEC-BA0D59DD6309}"/>
                      </a:ext>
                    </a:extLst>
                  </p:cNvPr>
                  <p:cNvSpPr txBox="1"/>
                  <p:nvPr/>
                </p:nvSpPr>
                <p:spPr>
                  <a:xfrm>
                    <a:off x="8368069" y="6141682"/>
                    <a:ext cx="1091966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ko-KR" altLang="en-US" sz="13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상태이상 공격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53950693-A3D4-90F0-D6F1-EDC7CE748347}"/>
                      </a:ext>
                    </a:extLst>
                  </p:cNvPr>
                  <p:cNvSpPr txBox="1"/>
                  <p:nvPr/>
                </p:nvSpPr>
                <p:spPr>
                  <a:xfrm>
                    <a:off x="9460036" y="6141682"/>
                    <a:ext cx="1091966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ko-KR" altLang="en-US" sz="13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아군강화 공격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9FE84C3C-FE40-5D0C-D14F-75BC8A1B0A1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6273" y="6141682"/>
                    <a:ext cx="803426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ko-KR" altLang="en-US" sz="13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전체 공격</a:t>
                    </a:r>
                  </a:p>
                </p:txBody>
              </p:sp>
            </p:grpSp>
          </p:grp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D5B64B7-72C6-64B5-CE43-184334350086}"/>
                </a:ext>
              </a:extLst>
            </p:cNvPr>
            <p:cNvGrpSpPr/>
            <p:nvPr/>
          </p:nvGrpSpPr>
          <p:grpSpPr>
            <a:xfrm>
              <a:off x="17143167" y="1913612"/>
              <a:ext cx="3903633" cy="3349420"/>
              <a:chOff x="1135814" y="1913612"/>
              <a:chExt cx="3903633" cy="3349420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CB6F8AB6-6808-BC19-6B37-089BEC37C393}"/>
                  </a:ext>
                </a:extLst>
              </p:cNvPr>
              <p:cNvGrpSpPr/>
              <p:nvPr/>
            </p:nvGrpSpPr>
            <p:grpSpPr>
              <a:xfrm>
                <a:off x="1135814" y="1913612"/>
                <a:ext cx="720000" cy="1619999"/>
                <a:chOff x="1135814" y="1913612"/>
                <a:chExt cx="720000" cy="1619999"/>
              </a:xfrm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BA2039F8-E9BF-E432-5534-C4E50984DC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05814" y="1913612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90" name="직선 연결선[R] 89">
                  <a:extLst>
                    <a:ext uri="{FF2B5EF4-FFF2-40B4-BE49-F238E27FC236}">
                      <a16:creationId xmlns:a16="http://schemas.microsoft.com/office/drawing/2014/main" id="{9640D7F7-10AA-82C6-3B20-EA07DB35FAE8}"/>
                    </a:ext>
                  </a:extLst>
                </p:cNvPr>
                <p:cNvCxnSpPr>
                  <a:cxnSpLocks/>
                  <a:stCxn id="89" idx="4"/>
                </p:cNvCxnSpPr>
                <p:nvPr/>
              </p:nvCxnSpPr>
              <p:spPr>
                <a:xfrm>
                  <a:off x="1495814" y="2093611"/>
                  <a:ext cx="0" cy="72000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34DA5958-3E4A-6C37-C046-0F7925841708}"/>
                    </a:ext>
                  </a:extLst>
                </p:cNvPr>
                <p:cNvGrpSpPr/>
                <p:nvPr/>
              </p:nvGrpSpPr>
              <p:grpSpPr>
                <a:xfrm>
                  <a:off x="1135814" y="2813611"/>
                  <a:ext cx="720000" cy="720000"/>
                  <a:chOff x="1135814" y="2813611"/>
                  <a:chExt cx="720000" cy="720000"/>
                </a:xfrm>
              </p:grpSpPr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F88FA5A-F1E0-D1E3-CB48-0BC3641030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5814" y="2813611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3000" b="1" dirty="0">
                      <a:solidFill>
                        <a:schemeClr val="bg2"/>
                      </a:solidFill>
                      <a:latin typeface="Shrikhand" panose="02000000000000000000" pitchFamily="2" charset="0"/>
                      <a:cs typeface="Shrikhand" panose="02000000000000000000" pitchFamily="2" charset="0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77E79B2-BAD4-7DB5-8008-435389D23AF6}"/>
                      </a:ext>
                    </a:extLst>
                  </p:cNvPr>
                  <p:cNvSpPr txBox="1"/>
                  <p:nvPr/>
                </p:nvSpPr>
                <p:spPr>
                  <a:xfrm>
                    <a:off x="1233562" y="2813611"/>
                    <a:ext cx="52450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R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rPr>
                      <a:t>05</a:t>
                    </a:r>
                    <a:endParaRPr kumimoji="1" lang="ko-KR" altLang="en-US" sz="4000" b="1" dirty="0">
                      <a:solidFill>
                        <a:schemeClr val="bg2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endParaRPr>
                  </a:p>
                </p:txBody>
              </p:sp>
            </p:grp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DCD789F0-00B0-EB09-15B2-9EB494D68B68}"/>
                  </a:ext>
                </a:extLst>
              </p:cNvPr>
              <p:cNvGrpSpPr/>
              <p:nvPr/>
            </p:nvGrpSpPr>
            <p:grpSpPr>
              <a:xfrm>
                <a:off x="1135814" y="3623609"/>
                <a:ext cx="3903633" cy="1639423"/>
                <a:chOff x="1135814" y="3623609"/>
                <a:chExt cx="3903633" cy="1639423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642861E-A496-05DA-F02A-4DEF5ADC45A6}"/>
                    </a:ext>
                  </a:extLst>
                </p:cNvPr>
                <p:cNvSpPr txBox="1"/>
                <p:nvPr/>
              </p:nvSpPr>
              <p:spPr>
                <a:xfrm>
                  <a:off x="1135814" y="3623609"/>
                  <a:ext cx="1486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일반 공격 사용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281C3E4-1AE6-20A2-BA48-F2195B22BFFB}"/>
                    </a:ext>
                  </a:extLst>
                </p:cNvPr>
                <p:cNvSpPr txBox="1"/>
                <p:nvPr/>
              </p:nvSpPr>
              <p:spPr>
                <a:xfrm>
                  <a:off x="1135814" y="3992941"/>
                  <a:ext cx="3903633" cy="12700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앞의 모든 순서에서 공격을 사용하지 않은 경우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상대 진영의 가장 앞에 있는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몹에게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일반 공격 사용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endParaRPr kumimoji="1" lang="en-US" altLang="ko-KR" sz="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30%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확률로 더 강한 공격 수치를 사용하며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등급에 따라 나누어짐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26FBD1F-6F29-E298-EAF7-3ECE9EDACDCC}"/>
                </a:ext>
              </a:extLst>
            </p:cNvPr>
            <p:cNvGrpSpPr/>
            <p:nvPr/>
          </p:nvGrpSpPr>
          <p:grpSpPr>
            <a:xfrm>
              <a:off x="21577811" y="1912606"/>
              <a:ext cx="3307316" cy="2980088"/>
              <a:chOff x="1135814" y="1913612"/>
              <a:chExt cx="3307316" cy="2980088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A5012DDD-95B8-B8B1-AD1B-C70F7E126BD8}"/>
                  </a:ext>
                </a:extLst>
              </p:cNvPr>
              <p:cNvGrpSpPr/>
              <p:nvPr/>
            </p:nvGrpSpPr>
            <p:grpSpPr>
              <a:xfrm>
                <a:off x="1135814" y="1913612"/>
                <a:ext cx="720000" cy="1619999"/>
                <a:chOff x="1135814" y="1913612"/>
                <a:chExt cx="720000" cy="1619999"/>
              </a:xfrm>
            </p:grpSpPr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CED6E40-B798-4CFC-731F-A931CB25CC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05814" y="1913612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00" name="직선 연결선[R] 99">
                  <a:extLst>
                    <a:ext uri="{FF2B5EF4-FFF2-40B4-BE49-F238E27FC236}">
                      <a16:creationId xmlns:a16="http://schemas.microsoft.com/office/drawing/2014/main" id="{0F981F1B-D2ED-7973-90EB-BE7FB8B0F18D}"/>
                    </a:ext>
                  </a:extLst>
                </p:cNvPr>
                <p:cNvCxnSpPr>
                  <a:cxnSpLocks/>
                  <a:stCxn id="99" idx="4"/>
                </p:cNvCxnSpPr>
                <p:nvPr/>
              </p:nvCxnSpPr>
              <p:spPr>
                <a:xfrm>
                  <a:off x="1495814" y="2093611"/>
                  <a:ext cx="0" cy="72000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1D46607B-FF99-C8DA-561F-4F9AB5A4F4B5}"/>
                    </a:ext>
                  </a:extLst>
                </p:cNvPr>
                <p:cNvGrpSpPr/>
                <p:nvPr/>
              </p:nvGrpSpPr>
              <p:grpSpPr>
                <a:xfrm>
                  <a:off x="1135814" y="2813611"/>
                  <a:ext cx="720000" cy="720000"/>
                  <a:chOff x="1135814" y="2813611"/>
                  <a:chExt cx="720000" cy="720000"/>
                </a:xfrm>
              </p:grpSpPr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82D94FD8-2EB5-6A7F-4B83-B19F48D16F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5814" y="2813611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3000" b="1" dirty="0">
                      <a:solidFill>
                        <a:schemeClr val="bg2"/>
                      </a:solidFill>
                      <a:latin typeface="Shrikhand" panose="02000000000000000000" pitchFamily="2" charset="0"/>
                      <a:cs typeface="Shrikhand" panose="02000000000000000000" pitchFamily="2" charset="0"/>
                    </a:endParaRPr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6D621042-21B5-6F20-4EB2-DE16DA71DB7F}"/>
                      </a:ext>
                    </a:extLst>
                  </p:cNvPr>
                  <p:cNvSpPr txBox="1"/>
                  <p:nvPr/>
                </p:nvSpPr>
                <p:spPr>
                  <a:xfrm>
                    <a:off x="1233562" y="2813611"/>
                    <a:ext cx="52450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R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rPr>
                      <a:t>06</a:t>
                    </a:r>
                    <a:endParaRPr kumimoji="1" lang="ko-KR" altLang="en-US" sz="4000" b="1" dirty="0">
                      <a:solidFill>
                        <a:schemeClr val="bg2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endParaRPr>
                  </a:p>
                </p:txBody>
              </p:sp>
            </p:grp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BE6D497-0410-6070-3D8F-65C437670EBE}"/>
                  </a:ext>
                </a:extLst>
              </p:cNvPr>
              <p:cNvGrpSpPr/>
              <p:nvPr/>
            </p:nvGrpSpPr>
            <p:grpSpPr>
              <a:xfrm>
                <a:off x="1135814" y="3623609"/>
                <a:ext cx="3307316" cy="1270091"/>
                <a:chOff x="1135814" y="3623609"/>
                <a:chExt cx="3307316" cy="1270091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19E50F26-5DC0-6532-F7E7-763892717347}"/>
                    </a:ext>
                  </a:extLst>
                </p:cNvPr>
                <p:cNvSpPr txBox="1"/>
                <p:nvPr/>
              </p:nvSpPr>
              <p:spPr>
                <a:xfrm>
                  <a:off x="1135814" y="3623609"/>
                  <a:ext cx="23358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공격 불가능 상태로 전환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738AFBD-1DD8-6299-5370-F82B22560861}"/>
                    </a:ext>
                  </a:extLst>
                </p:cNvPr>
                <p:cNvSpPr txBox="1"/>
                <p:nvPr/>
              </p:nvSpPr>
              <p:spPr>
                <a:xfrm>
                  <a:off x="1135814" y="3992941"/>
                  <a:ext cx="3307316" cy="9007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모든 공격 순서가 종료되면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해당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몹의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공격 가능 상태를 비활성화한 후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공격 알고리즘을 종료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06074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D71F-8A28-D199-4F24-E41D177E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316A-F222-A667-079C-F33D209D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WAY TO DO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E021A-4767-5411-1B19-4084C6EF89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주요 시스템 및 </a:t>
            </a:r>
            <a:r>
              <a:rPr kumimoji="1" lang="ko-KR" altLang="en-US" dirty="0" err="1">
                <a:solidFill>
                  <a:schemeClr val="tx2"/>
                </a:solidFill>
              </a:rPr>
              <a:t>몹</a:t>
            </a:r>
            <a:r>
              <a:rPr kumimoji="1" lang="ko-KR" altLang="en-US" dirty="0">
                <a:solidFill>
                  <a:schemeClr val="tx2"/>
                </a:solidFill>
              </a:rPr>
              <a:t> 구현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0FB34-3B3E-C9CD-8AC0-1B7B1781D10C}"/>
              </a:ext>
            </a:extLst>
          </p:cNvPr>
          <p:cNvSpPr txBox="1"/>
          <p:nvPr/>
        </p:nvSpPr>
        <p:spPr>
          <a:xfrm>
            <a:off x="10519483" y="708713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공격 알고리즘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EF3FC43-CD37-2C48-2615-108BFB29AFED}"/>
              </a:ext>
            </a:extLst>
          </p:cNvPr>
          <p:cNvGrpSpPr/>
          <p:nvPr/>
        </p:nvGrpSpPr>
        <p:grpSpPr>
          <a:xfrm>
            <a:off x="-11963400" y="1912606"/>
            <a:ext cx="24885127" cy="4622657"/>
            <a:chOff x="0" y="1912606"/>
            <a:chExt cx="24885127" cy="4622657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D8681CCF-16E7-D8B2-0BC0-F361F35596DE}"/>
                </a:ext>
              </a:extLst>
            </p:cNvPr>
            <p:cNvCxnSpPr/>
            <p:nvPr/>
          </p:nvCxnSpPr>
          <p:spPr>
            <a:xfrm flipV="1">
              <a:off x="0" y="2003612"/>
              <a:ext cx="2415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D8F2AEE-8375-43D7-FB82-54948B0DEF85}"/>
                </a:ext>
              </a:extLst>
            </p:cNvPr>
            <p:cNvGrpSpPr/>
            <p:nvPr/>
          </p:nvGrpSpPr>
          <p:grpSpPr>
            <a:xfrm>
              <a:off x="398219" y="1913612"/>
              <a:ext cx="3233578" cy="3072421"/>
              <a:chOff x="1135814" y="1913612"/>
              <a:chExt cx="3233578" cy="307242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17E8C91-A82B-9E6D-B026-BE557E114DD6}"/>
                  </a:ext>
                </a:extLst>
              </p:cNvPr>
              <p:cNvGrpSpPr/>
              <p:nvPr/>
            </p:nvGrpSpPr>
            <p:grpSpPr>
              <a:xfrm>
                <a:off x="1135814" y="1913612"/>
                <a:ext cx="720000" cy="1619999"/>
                <a:chOff x="1135814" y="1913612"/>
                <a:chExt cx="720000" cy="1619999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BC5F90B-761B-90F7-03D8-CB86470914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05814" y="1913612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9" name="직선 연결선[R] 8">
                  <a:extLst>
                    <a:ext uri="{FF2B5EF4-FFF2-40B4-BE49-F238E27FC236}">
                      <a16:creationId xmlns:a16="http://schemas.microsoft.com/office/drawing/2014/main" id="{24940790-96F3-305B-664E-5A123A5EF60F}"/>
                    </a:ext>
                  </a:extLst>
                </p:cNvPr>
                <p:cNvCxnSpPr>
                  <a:cxnSpLocks/>
                  <a:stCxn id="7" idx="4"/>
                </p:cNvCxnSpPr>
                <p:nvPr/>
              </p:nvCxnSpPr>
              <p:spPr>
                <a:xfrm>
                  <a:off x="1495814" y="2093611"/>
                  <a:ext cx="0" cy="72000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BBD59619-119E-E486-D433-D291C309BD86}"/>
                    </a:ext>
                  </a:extLst>
                </p:cNvPr>
                <p:cNvGrpSpPr/>
                <p:nvPr/>
              </p:nvGrpSpPr>
              <p:grpSpPr>
                <a:xfrm>
                  <a:off x="1135814" y="2813611"/>
                  <a:ext cx="720000" cy="720000"/>
                  <a:chOff x="1135814" y="2813611"/>
                  <a:chExt cx="720000" cy="720000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BD99BCEB-78DC-0135-1D3D-83F9B516F2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5814" y="2813611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3000" b="1" dirty="0">
                      <a:solidFill>
                        <a:schemeClr val="bg2"/>
                      </a:solidFill>
                      <a:latin typeface="Shrikhand" panose="02000000000000000000" pitchFamily="2" charset="0"/>
                      <a:cs typeface="Shrikhand" panose="02000000000000000000" pitchFamily="2" charset="0"/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24F1DA3-9A90-5CEE-AA39-AFA7EDED1249}"/>
                      </a:ext>
                    </a:extLst>
                  </p:cNvPr>
                  <p:cNvSpPr txBox="1"/>
                  <p:nvPr/>
                </p:nvSpPr>
                <p:spPr>
                  <a:xfrm>
                    <a:off x="1233562" y="2813611"/>
                    <a:ext cx="52450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R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rPr>
                      <a:t>01</a:t>
                    </a:r>
                    <a:endParaRPr kumimoji="1" lang="ko-KR" altLang="en-US" sz="4000" b="1" dirty="0">
                      <a:solidFill>
                        <a:schemeClr val="bg2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endParaRPr>
                  </a:p>
                </p:txBody>
              </p:sp>
            </p:grp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0D14F16-9096-CDB5-5346-AA69BA3C8646}"/>
                  </a:ext>
                </a:extLst>
              </p:cNvPr>
              <p:cNvGrpSpPr/>
              <p:nvPr/>
            </p:nvGrpSpPr>
            <p:grpSpPr>
              <a:xfrm>
                <a:off x="1135814" y="3623609"/>
                <a:ext cx="3233578" cy="1362424"/>
                <a:chOff x="1135814" y="3623609"/>
                <a:chExt cx="3233578" cy="1362424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3BCC8E-0DF9-9578-5238-53B710D014D0}"/>
                    </a:ext>
                  </a:extLst>
                </p:cNvPr>
                <p:cNvSpPr txBox="1"/>
                <p:nvPr/>
              </p:nvSpPr>
              <p:spPr>
                <a:xfrm>
                  <a:off x="1135814" y="3623609"/>
                  <a:ext cx="27334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공격이 가능한 상태인지 확인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4B8A6FD-EB92-21D0-3837-765B1211354A}"/>
                    </a:ext>
                  </a:extLst>
                </p:cNvPr>
                <p:cNvSpPr txBox="1"/>
                <p:nvPr/>
              </p:nvSpPr>
              <p:spPr>
                <a:xfrm>
                  <a:off x="1135814" y="3992941"/>
                  <a:ext cx="3233578" cy="9930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현재 해당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몹이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공격을 진행할 수 있는가</a:t>
                  </a:r>
                  <a:r>
                    <a: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?</a:t>
                  </a:r>
                </a:p>
                <a:p>
                  <a:pPr>
                    <a:lnSpc>
                      <a:spcPct val="120000"/>
                    </a:lnSpc>
                  </a:pPr>
                  <a:endParaRPr kumimoji="1" lang="en-US" altLang="ko-KR" sz="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이미 공격을 진행한 상태라면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알고리즘을 수행하지 않음</a:t>
                  </a:r>
                </a:p>
              </p:txBody>
            </p: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9FAA22F-9178-A791-9079-E67FCC1FE167}"/>
                </a:ext>
              </a:extLst>
            </p:cNvPr>
            <p:cNvGrpSpPr/>
            <p:nvPr/>
          </p:nvGrpSpPr>
          <p:grpSpPr>
            <a:xfrm>
              <a:off x="4291956" y="1913612"/>
              <a:ext cx="3233578" cy="3821636"/>
              <a:chOff x="4291956" y="1913612"/>
              <a:chExt cx="3233578" cy="3821636"/>
            </a:xfrm>
          </p:grpSpPr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6CD8B17E-3F4E-6DAA-7CAD-4998466FC7C5}"/>
                  </a:ext>
                </a:extLst>
              </p:cNvPr>
              <p:cNvSpPr/>
              <p:nvPr/>
            </p:nvSpPr>
            <p:spPr>
              <a:xfrm>
                <a:off x="4741956" y="4027666"/>
                <a:ext cx="750341" cy="31188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A98E876-5FA2-49C0-608B-1DA8C87E2B4F}"/>
                  </a:ext>
                </a:extLst>
              </p:cNvPr>
              <p:cNvGrpSpPr/>
              <p:nvPr/>
            </p:nvGrpSpPr>
            <p:grpSpPr>
              <a:xfrm>
                <a:off x="4291956" y="1913612"/>
                <a:ext cx="2329484" cy="2703090"/>
                <a:chOff x="1135814" y="1913612"/>
                <a:chExt cx="2329484" cy="2703090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7987F561-AFD1-465A-32F1-437F674FFBBC}"/>
                    </a:ext>
                  </a:extLst>
                </p:cNvPr>
                <p:cNvGrpSpPr/>
                <p:nvPr/>
              </p:nvGrpSpPr>
              <p:grpSpPr>
                <a:xfrm>
                  <a:off x="1135814" y="1913612"/>
                  <a:ext cx="720000" cy="1619999"/>
                  <a:chOff x="1135814" y="1913612"/>
                  <a:chExt cx="720000" cy="1619999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894C99C6-1852-AF28-481B-C3C2051261C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05814" y="1913612"/>
                    <a:ext cx="180000" cy="18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cxnSp>
                <p:nvCxnSpPr>
                  <p:cNvPr id="25" name="직선 연결선[R] 24">
                    <a:extLst>
                      <a:ext uri="{FF2B5EF4-FFF2-40B4-BE49-F238E27FC236}">
                        <a16:creationId xmlns:a16="http://schemas.microsoft.com/office/drawing/2014/main" id="{A077C8B9-7F6B-32FD-394B-659786D07931}"/>
                      </a:ext>
                    </a:extLst>
                  </p:cNvPr>
                  <p:cNvCxnSpPr>
                    <a:cxnSpLocks/>
                    <a:stCxn id="24" idx="4"/>
                  </p:cNvCxnSpPr>
                  <p:nvPr/>
                </p:nvCxnSpPr>
                <p:spPr>
                  <a:xfrm>
                    <a:off x="1495814" y="2093611"/>
                    <a:ext cx="0" cy="72000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6" name="그룹 25">
                    <a:extLst>
                      <a:ext uri="{FF2B5EF4-FFF2-40B4-BE49-F238E27FC236}">
                        <a16:creationId xmlns:a16="http://schemas.microsoft.com/office/drawing/2014/main" id="{EAED3167-7D24-E863-5043-E6A04B93296D}"/>
                      </a:ext>
                    </a:extLst>
                  </p:cNvPr>
                  <p:cNvGrpSpPr/>
                  <p:nvPr/>
                </p:nvGrpSpPr>
                <p:grpSpPr>
                  <a:xfrm>
                    <a:off x="1135814" y="2813611"/>
                    <a:ext cx="720000" cy="720000"/>
                    <a:chOff x="1135814" y="2813611"/>
                    <a:chExt cx="720000" cy="720000"/>
                  </a:xfrm>
                </p:grpSpPr>
                <p:sp>
                  <p:nvSpPr>
                    <p:cNvPr id="27" name="타원 26">
                      <a:extLst>
                        <a:ext uri="{FF2B5EF4-FFF2-40B4-BE49-F238E27FC236}">
                          <a16:creationId xmlns:a16="http://schemas.microsoft.com/office/drawing/2014/main" id="{BB9BE4C5-7B30-69A4-448A-0E257F75D0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35814" y="2813611"/>
                      <a:ext cx="720000" cy="72000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3000" b="1" dirty="0">
                        <a:solidFill>
                          <a:schemeClr val="bg2"/>
                        </a:solidFill>
                        <a:latin typeface="Shrikhand" panose="02000000000000000000" pitchFamily="2" charset="0"/>
                        <a:cs typeface="Shrikhand" panose="02000000000000000000" pitchFamily="2" charset="0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B3B50F61-0262-CBFF-BC56-CE3D880087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3562" y="2813611"/>
                      <a:ext cx="524503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sz="40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02</a:t>
                      </a:r>
                      <a:endParaRPr kumimoji="1" lang="ko-KR" altLang="en-US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841F177-0A7E-3C01-C3DC-FA9F36C9FD8A}"/>
                    </a:ext>
                  </a:extLst>
                </p:cNvPr>
                <p:cNvGrpSpPr/>
                <p:nvPr/>
              </p:nvGrpSpPr>
              <p:grpSpPr>
                <a:xfrm>
                  <a:off x="1135814" y="3623609"/>
                  <a:ext cx="2329484" cy="993093"/>
                  <a:chOff x="1135814" y="3623609"/>
                  <a:chExt cx="2329484" cy="993093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3F0DFB2-64B8-83E4-40E8-C688918C49E2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814" y="3623609"/>
                    <a:ext cx="14863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치유 공격 사용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09D1EB2-AB72-15F6-B649-6C88D4D3EB27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814" y="3992941"/>
                    <a:ext cx="2329484" cy="6237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만약 치유 공격이 존재한다면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해당 공격을 먼저 사용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270A2F2B-7C90-8F0B-5973-74127850BA2B}"/>
                  </a:ext>
                </a:extLst>
              </p:cNvPr>
              <p:cNvGrpSpPr/>
              <p:nvPr/>
            </p:nvGrpSpPr>
            <p:grpSpPr>
              <a:xfrm>
                <a:off x="4291956" y="4304822"/>
                <a:ext cx="3233578" cy="1430426"/>
                <a:chOff x="4922664" y="4304822"/>
                <a:chExt cx="3233578" cy="1430426"/>
              </a:xfrm>
            </p:grpSpPr>
            <p:sp>
              <p:nvSpPr>
                <p:cNvPr id="30" name="모서리가 둥근 직사각형 29">
                  <a:extLst>
                    <a:ext uri="{FF2B5EF4-FFF2-40B4-BE49-F238E27FC236}">
                      <a16:creationId xmlns:a16="http://schemas.microsoft.com/office/drawing/2014/main" id="{DD0532CE-CDFC-5C0D-F163-8C69062C5153}"/>
                    </a:ext>
                  </a:extLst>
                </p:cNvPr>
                <p:cNvSpPr/>
                <p:nvPr/>
              </p:nvSpPr>
              <p:spPr>
                <a:xfrm>
                  <a:off x="4922664" y="4742168"/>
                  <a:ext cx="3233578" cy="993080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 err="1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몹의</a:t>
                  </a:r>
                  <a:r>
                    <a:rPr kumimoji="1" lang="ko-KR" altLang="en-US" sz="1500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체력을 직접적으로 올리는 공격</a:t>
                  </a:r>
                  <a:endParaRPr kumimoji="1" lang="en-US" altLang="ko-KR" sz="1500" dirty="0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상대방의 체력을 빼앗아 자신의 체력을 채우는 공격</a:t>
                  </a:r>
                </a:p>
              </p:txBody>
            </p:sp>
            <p:cxnSp>
              <p:nvCxnSpPr>
                <p:cNvPr id="32" name="꺾인 연결선[E] 31">
                  <a:extLst>
                    <a:ext uri="{FF2B5EF4-FFF2-40B4-BE49-F238E27FC236}">
                      <a16:creationId xmlns:a16="http://schemas.microsoft.com/office/drawing/2014/main" id="{879C62B8-8674-D359-A4B1-95D759986C47}"/>
                    </a:ext>
                  </a:extLst>
                </p:cNvPr>
                <p:cNvCxnSpPr>
                  <a:stCxn id="23" idx="1"/>
                  <a:endCxn id="30" idx="1"/>
                </p:cNvCxnSpPr>
                <p:nvPr/>
              </p:nvCxnSpPr>
              <p:spPr>
                <a:xfrm rot="10800000" flipV="1">
                  <a:off x="4922664" y="4304822"/>
                  <a:ext cx="12700" cy="933886"/>
                </a:xfrm>
                <a:prstGeom prst="bentConnector3">
                  <a:avLst>
                    <a:gd name="adj1" fmla="val 1800000"/>
                  </a:avLst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356F08-CAE5-7FB6-154D-97AEA0213E12}"/>
                </a:ext>
              </a:extLst>
            </p:cNvPr>
            <p:cNvGrpSpPr/>
            <p:nvPr/>
          </p:nvGrpSpPr>
          <p:grpSpPr>
            <a:xfrm>
              <a:off x="12349428" y="1913612"/>
              <a:ext cx="3903633" cy="3262366"/>
              <a:chOff x="1135812" y="1913612"/>
              <a:chExt cx="3903633" cy="326236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E41A386-21E3-53CD-4241-78A454D01AA7}"/>
                  </a:ext>
                </a:extLst>
              </p:cNvPr>
              <p:cNvGrpSpPr/>
              <p:nvPr/>
            </p:nvGrpSpPr>
            <p:grpSpPr>
              <a:xfrm>
                <a:off x="1135814" y="1913612"/>
                <a:ext cx="720000" cy="1619999"/>
                <a:chOff x="1135814" y="1913612"/>
                <a:chExt cx="720000" cy="1619999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9EF9C25D-9A31-1E38-5DB9-394104C05D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05814" y="1913612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52" name="직선 연결선[R] 51">
                  <a:extLst>
                    <a:ext uri="{FF2B5EF4-FFF2-40B4-BE49-F238E27FC236}">
                      <a16:creationId xmlns:a16="http://schemas.microsoft.com/office/drawing/2014/main" id="{9BEF7B19-2168-525F-0654-DE7FEFDD2C2F}"/>
                    </a:ext>
                  </a:extLst>
                </p:cNvPr>
                <p:cNvCxnSpPr>
                  <a:cxnSpLocks/>
                  <a:stCxn id="51" idx="4"/>
                </p:cNvCxnSpPr>
                <p:nvPr/>
              </p:nvCxnSpPr>
              <p:spPr>
                <a:xfrm>
                  <a:off x="1495814" y="2093611"/>
                  <a:ext cx="0" cy="72000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49641F73-41A2-E08C-F77D-3114D637F6A3}"/>
                    </a:ext>
                  </a:extLst>
                </p:cNvPr>
                <p:cNvGrpSpPr/>
                <p:nvPr/>
              </p:nvGrpSpPr>
              <p:grpSpPr>
                <a:xfrm>
                  <a:off x="1135814" y="2813611"/>
                  <a:ext cx="720000" cy="720000"/>
                  <a:chOff x="1135814" y="2813611"/>
                  <a:chExt cx="720000" cy="720000"/>
                </a:xfrm>
              </p:grpSpPr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721C4690-2622-1CCD-C258-1019DFBFD1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5814" y="2813611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3000" b="1" dirty="0">
                      <a:solidFill>
                        <a:schemeClr val="bg2"/>
                      </a:solidFill>
                      <a:latin typeface="Shrikhand" panose="02000000000000000000" pitchFamily="2" charset="0"/>
                      <a:cs typeface="Shrikhand" panose="02000000000000000000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7655EA6-8FF0-3ED5-0BF3-A339C2D8475F}"/>
                      </a:ext>
                    </a:extLst>
                  </p:cNvPr>
                  <p:cNvSpPr txBox="1"/>
                  <p:nvPr/>
                </p:nvSpPr>
                <p:spPr>
                  <a:xfrm>
                    <a:off x="1233562" y="2813611"/>
                    <a:ext cx="52450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R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rPr>
                      <a:t>04</a:t>
                    </a:r>
                    <a:endParaRPr kumimoji="1" lang="ko-KR" altLang="en-US" sz="4000" b="1" dirty="0">
                      <a:solidFill>
                        <a:schemeClr val="bg2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endParaRPr>
                  </a:p>
                </p:txBody>
              </p:sp>
            </p:grp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88D256F-E1DF-2879-F678-BEF8B7BDF70F}"/>
                  </a:ext>
                </a:extLst>
              </p:cNvPr>
              <p:cNvGrpSpPr/>
              <p:nvPr/>
            </p:nvGrpSpPr>
            <p:grpSpPr>
              <a:xfrm>
                <a:off x="1135812" y="3623609"/>
                <a:ext cx="3903633" cy="1552369"/>
                <a:chOff x="1135812" y="3623609"/>
                <a:chExt cx="3903633" cy="1552369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1EC1B2A-9BA6-4877-A53A-C7FEDC882AAB}"/>
                    </a:ext>
                  </a:extLst>
                </p:cNvPr>
                <p:cNvSpPr txBox="1"/>
                <p:nvPr/>
              </p:nvSpPr>
              <p:spPr>
                <a:xfrm>
                  <a:off x="1135814" y="3623609"/>
                  <a:ext cx="343876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상대 진영의 </a:t>
                  </a:r>
                  <a:r>
                    <a:rPr kumimoji="1" lang="ko-KR" altLang="en-US" b="1" dirty="0" err="1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몹들</a:t>
                  </a:r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 중</a:t>
                  </a:r>
                  <a:endParaRPr kumimoji="1" lang="en-US" altLang="ko-KR" b="1" dirty="0">
                    <a:solidFill>
                      <a:schemeClr val="tx2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endParaRPr>
                </a:p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월등히 체력이 낮은 </a:t>
                  </a:r>
                  <a:r>
                    <a:rPr kumimoji="1" lang="ko-KR" altLang="en-US" b="1" dirty="0" err="1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몹이</a:t>
                  </a:r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 있는지 확인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FA9540D-9369-9D08-9891-8FF7539EBA43}"/>
                    </a:ext>
                  </a:extLst>
                </p:cNvPr>
                <p:cNvSpPr txBox="1"/>
                <p:nvPr/>
              </p:nvSpPr>
              <p:spPr>
                <a:xfrm>
                  <a:off x="1135812" y="4275219"/>
                  <a:ext cx="3903633" cy="9007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상대 진영의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몹들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중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다른 개체에 비해 낮은 체력을 가진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몹이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있을 경우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해당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몹을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겨냥하는 저격 공격 사용</a:t>
                  </a:r>
                </a:p>
              </p:txBody>
            </p:sp>
          </p:grp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80C9592-7008-3875-2648-D4E5A80A6AD0}"/>
                </a:ext>
              </a:extLst>
            </p:cNvPr>
            <p:cNvGrpSpPr/>
            <p:nvPr/>
          </p:nvGrpSpPr>
          <p:grpSpPr>
            <a:xfrm>
              <a:off x="8185691" y="1913612"/>
              <a:ext cx="3632728" cy="4621651"/>
              <a:chOff x="8185691" y="1913612"/>
              <a:chExt cx="3632728" cy="4621651"/>
            </a:xfrm>
          </p:grpSpPr>
          <p:sp>
            <p:nvSpPr>
              <p:cNvPr id="56" name="모서리가 둥근 직사각형 55">
                <a:extLst>
                  <a:ext uri="{FF2B5EF4-FFF2-40B4-BE49-F238E27FC236}">
                    <a16:creationId xmlns:a16="http://schemas.microsoft.com/office/drawing/2014/main" id="{0123DC3E-C7C7-C0AD-85C4-EB33DE6BB7D1}"/>
                  </a:ext>
                </a:extLst>
              </p:cNvPr>
              <p:cNvSpPr/>
              <p:nvPr/>
            </p:nvSpPr>
            <p:spPr>
              <a:xfrm>
                <a:off x="8212588" y="4581820"/>
                <a:ext cx="1146566" cy="31188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90EC2F1-2763-0D89-D4CB-EB2BC77D5715}"/>
                  </a:ext>
                </a:extLst>
              </p:cNvPr>
              <p:cNvGrpSpPr/>
              <p:nvPr/>
            </p:nvGrpSpPr>
            <p:grpSpPr>
              <a:xfrm>
                <a:off x="8185693" y="1913612"/>
                <a:ext cx="3632726" cy="2980088"/>
                <a:chOff x="1135814" y="1913612"/>
                <a:chExt cx="3632726" cy="2980088"/>
              </a:xfrm>
            </p:grpSpPr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7FE543A7-E549-C908-375F-0D8F6FFC6F65}"/>
                    </a:ext>
                  </a:extLst>
                </p:cNvPr>
                <p:cNvGrpSpPr/>
                <p:nvPr/>
              </p:nvGrpSpPr>
              <p:grpSpPr>
                <a:xfrm>
                  <a:off x="1135814" y="1913612"/>
                  <a:ext cx="720000" cy="1619999"/>
                  <a:chOff x="1135814" y="1913612"/>
                  <a:chExt cx="720000" cy="1619999"/>
                </a:xfrm>
              </p:grpSpPr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604D465D-E02A-C037-A3F3-6AD013D0F25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405814" y="1913612"/>
                    <a:ext cx="180000" cy="18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cxnSp>
                <p:nvCxnSpPr>
                  <p:cNvPr id="41" name="직선 연결선[R] 40">
                    <a:extLst>
                      <a:ext uri="{FF2B5EF4-FFF2-40B4-BE49-F238E27FC236}">
                        <a16:creationId xmlns:a16="http://schemas.microsoft.com/office/drawing/2014/main" id="{BA8EFDAF-1ECB-DE5E-892A-2B5951245087}"/>
                      </a:ext>
                    </a:extLst>
                  </p:cNvPr>
                  <p:cNvCxnSpPr>
                    <a:cxnSpLocks/>
                    <a:stCxn id="40" idx="4"/>
                  </p:cNvCxnSpPr>
                  <p:nvPr/>
                </p:nvCxnSpPr>
                <p:spPr>
                  <a:xfrm>
                    <a:off x="1495814" y="2093611"/>
                    <a:ext cx="0" cy="72000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A0E76ABA-BEE2-7857-E997-F3ACC89D14BB}"/>
                      </a:ext>
                    </a:extLst>
                  </p:cNvPr>
                  <p:cNvGrpSpPr/>
                  <p:nvPr/>
                </p:nvGrpSpPr>
                <p:grpSpPr>
                  <a:xfrm>
                    <a:off x="1135814" y="2813611"/>
                    <a:ext cx="720000" cy="720000"/>
                    <a:chOff x="1135814" y="2813611"/>
                    <a:chExt cx="720000" cy="720000"/>
                  </a:xfrm>
                </p:grpSpPr>
                <p:sp>
                  <p:nvSpPr>
                    <p:cNvPr id="43" name="타원 42">
                      <a:extLst>
                        <a:ext uri="{FF2B5EF4-FFF2-40B4-BE49-F238E27FC236}">
                          <a16:creationId xmlns:a16="http://schemas.microsoft.com/office/drawing/2014/main" id="{790DF84D-0625-28FB-56B1-3A9DB0BB0E1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35814" y="2813611"/>
                      <a:ext cx="720000" cy="72000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 sz="3000" b="1" dirty="0">
                        <a:solidFill>
                          <a:schemeClr val="bg2"/>
                        </a:solidFill>
                        <a:latin typeface="Shrikhand" panose="02000000000000000000" pitchFamily="2" charset="0"/>
                        <a:cs typeface="Shrikhand" panose="02000000000000000000" pitchFamily="2" charset="0"/>
                      </a:endParaRP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A9D177E9-CD99-9C5A-C78F-6C4D6DD4DF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3562" y="2813611"/>
                      <a:ext cx="524503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sz="40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03</a:t>
                      </a:r>
                      <a:endParaRPr kumimoji="1" lang="ko-KR" altLang="en-US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BD266012-C34B-3BEE-D512-8B1CB5DC51CB}"/>
                    </a:ext>
                  </a:extLst>
                </p:cNvPr>
                <p:cNvGrpSpPr/>
                <p:nvPr/>
              </p:nvGrpSpPr>
              <p:grpSpPr>
                <a:xfrm>
                  <a:off x="1135814" y="3623609"/>
                  <a:ext cx="3632726" cy="1270091"/>
                  <a:chOff x="1135814" y="3623609"/>
                  <a:chExt cx="3632726" cy="1270091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32DB226-7792-0A35-9E7C-6C1F87662456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814" y="3623609"/>
                    <a:ext cx="36327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상대 진영에 </a:t>
                    </a:r>
                    <a:r>
                      <a:rPr kumimoji="1" lang="ko-KR" altLang="en-US" b="1" dirty="0" err="1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몹이</a:t>
                    </a:r>
                    <a:r>
                      <a:rPr kumimoji="1" lang="ko-KR" altLang="en-US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 </a:t>
                    </a:r>
                    <a:r>
                      <a:rPr kumimoji="1" lang="en-US" altLang="ko-KR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2</a:t>
                    </a:r>
                    <a:r>
                      <a:rPr kumimoji="1" lang="ko-KR" altLang="en-US" b="1" dirty="0">
                        <a:solidFill>
                          <a:schemeClr val="tx2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rPr>
                      <a:t>개 이상 있는지 확인</a:t>
                    </a:r>
                    <a:endParaRPr kumimoji="1" lang="en-US" altLang="ko-KR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D630E6B-81D8-1462-B072-CD99990D3251}"/>
                      </a:ext>
                    </a:extLst>
                  </p:cNvPr>
                  <p:cNvSpPr txBox="1"/>
                  <p:nvPr/>
                </p:nvSpPr>
                <p:spPr>
                  <a:xfrm>
                    <a:off x="1135814" y="3992941"/>
                    <a:ext cx="3419526" cy="9007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여러 </a:t>
                    </a:r>
                    <a:r>
                      <a:rPr kumimoji="1" lang="ko-KR" altLang="en-US" sz="1500" dirty="0" err="1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몹에게</a:t>
                    </a: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피해를 줄 수 있도록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상대 진영에 </a:t>
                    </a:r>
                    <a:r>
                      <a:rPr kumimoji="1" lang="en-US" altLang="ko-KR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2</a:t>
                    </a: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개 이상의 </a:t>
                    </a:r>
                    <a:r>
                      <a:rPr kumimoji="1" lang="ko-KR" altLang="en-US" sz="1500" dirty="0" err="1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몹이</a:t>
                    </a: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 남아있을 경우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kumimoji="1" lang="ko-KR" altLang="en-US" sz="15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광범위한 공격을 사용</a:t>
                    </a:r>
                    <a:endPara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</p:grp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A70E6C26-1032-5FB2-A19D-69B201F30397}"/>
                  </a:ext>
                </a:extLst>
              </p:cNvPr>
              <p:cNvGrpSpPr/>
              <p:nvPr/>
            </p:nvGrpSpPr>
            <p:grpSpPr>
              <a:xfrm>
                <a:off x="8185691" y="4443322"/>
                <a:ext cx="3632726" cy="2091941"/>
                <a:chOff x="8185691" y="4443322"/>
                <a:chExt cx="3632726" cy="2091941"/>
              </a:xfrm>
            </p:grpSpPr>
            <p:cxnSp>
              <p:nvCxnSpPr>
                <p:cNvPr id="60" name="꺾인 연결선[E] 59">
                  <a:extLst>
                    <a:ext uri="{FF2B5EF4-FFF2-40B4-BE49-F238E27FC236}">
                      <a16:creationId xmlns:a16="http://schemas.microsoft.com/office/drawing/2014/main" id="{6B4E6987-C9E1-DA59-B52B-132830094E83}"/>
                    </a:ext>
                  </a:extLst>
                </p:cNvPr>
                <p:cNvCxnSpPr>
                  <a:stCxn id="58" idx="1"/>
                  <a:endCxn id="39" idx="1"/>
                </p:cNvCxnSpPr>
                <p:nvPr/>
              </p:nvCxnSpPr>
              <p:spPr>
                <a:xfrm rot="10800000" flipH="1">
                  <a:off x="8185691" y="4443322"/>
                  <a:ext cx="1" cy="1382509"/>
                </a:xfrm>
                <a:prstGeom prst="bentConnector3">
                  <a:avLst>
                    <a:gd name="adj1" fmla="val -22860000000"/>
                  </a:avLst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4E4A653D-B5A9-6D8F-9052-87BDF88298A2}"/>
                    </a:ext>
                  </a:extLst>
                </p:cNvPr>
                <p:cNvGrpSpPr/>
                <p:nvPr/>
              </p:nvGrpSpPr>
              <p:grpSpPr>
                <a:xfrm>
                  <a:off x="8185692" y="5116396"/>
                  <a:ext cx="3632725" cy="1418867"/>
                  <a:chOff x="8185692" y="5116396"/>
                  <a:chExt cx="3632725" cy="1418867"/>
                </a:xfrm>
              </p:grpSpPr>
              <p:sp>
                <p:nvSpPr>
                  <p:cNvPr id="58" name="모서리가 둥근 직사각형 57">
                    <a:extLst>
                      <a:ext uri="{FF2B5EF4-FFF2-40B4-BE49-F238E27FC236}">
                        <a16:creationId xmlns:a16="http://schemas.microsoft.com/office/drawing/2014/main" id="{CF510360-081A-1BAB-9F80-41430C2D1F04}"/>
                      </a:ext>
                    </a:extLst>
                  </p:cNvPr>
                  <p:cNvSpPr/>
                  <p:nvPr/>
                </p:nvSpPr>
                <p:spPr>
                  <a:xfrm>
                    <a:off x="8185692" y="5116396"/>
                    <a:ext cx="3632725" cy="1418867"/>
                  </a:xfrm>
                  <a:prstGeom prst="roundRect">
                    <a:avLst>
                      <a:gd name="adj" fmla="val 10981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kumimoji="1" lang="ko-KR" altLang="en-US" sz="1500" dirty="0">
                      <a:solidFill>
                        <a:schemeClr val="tx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endParaRPr>
                  </a:p>
                </p:txBody>
              </p:sp>
              <p:sp>
                <p:nvSpPr>
                  <p:cNvPr id="61" name="지연 60">
                    <a:extLst>
                      <a:ext uri="{FF2B5EF4-FFF2-40B4-BE49-F238E27FC236}">
                        <a16:creationId xmlns:a16="http://schemas.microsoft.com/office/drawing/2014/main" id="{D5E4330C-E1D0-3837-953C-C0289201F3A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9642174" y="5375248"/>
                    <a:ext cx="720000" cy="720000"/>
                  </a:xfrm>
                  <a:prstGeom prst="flowChartDelay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innerShdw blurRad="63500">
                      <a:prstClr val="black">
                        <a:alpha val="3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62" name="지연 61">
                    <a:extLst>
                      <a:ext uri="{FF2B5EF4-FFF2-40B4-BE49-F238E27FC236}">
                        <a16:creationId xmlns:a16="http://schemas.microsoft.com/office/drawing/2014/main" id="{BF2D4420-841D-0688-BF8A-C5AA474BCC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10730295" y="5375248"/>
                    <a:ext cx="720000" cy="720000"/>
                  </a:xfrm>
                  <a:prstGeom prst="flowChartDelay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innerShdw blurRad="63500">
                      <a:prstClr val="black">
                        <a:alpha val="3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63" name="지연 62">
                    <a:extLst>
                      <a:ext uri="{FF2B5EF4-FFF2-40B4-BE49-F238E27FC236}">
                        <a16:creationId xmlns:a16="http://schemas.microsoft.com/office/drawing/2014/main" id="{42F3447A-8711-15FB-7E4D-40507888C7E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6200000">
                    <a:off x="8554052" y="5375248"/>
                    <a:ext cx="720000" cy="720000"/>
                  </a:xfrm>
                  <a:prstGeom prst="flowChartDelay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innerShdw blurRad="63500">
                      <a:prstClr val="black">
                        <a:alpha val="3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pic>
                <p:nvPicPr>
                  <p:cNvPr id="66" name="그림 65">
                    <a:extLst>
                      <a:ext uri="{FF2B5EF4-FFF2-40B4-BE49-F238E27FC236}">
                        <a16:creationId xmlns:a16="http://schemas.microsoft.com/office/drawing/2014/main" id="{928D95F1-39AA-B0DE-9E4F-91C209E692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820295" y="5477155"/>
                    <a:ext cx="540000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id="{2649AD5F-9492-7CE0-69BA-661E65E991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647993" y="5465247"/>
                    <a:ext cx="540000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70" name="그림 69">
                    <a:extLst>
                      <a:ext uri="{FF2B5EF4-FFF2-40B4-BE49-F238E27FC236}">
                        <a16:creationId xmlns:a16="http://schemas.microsoft.com/office/drawing/2014/main" id="{DC018C3D-8175-E105-04D0-010F0561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736235" y="5505256"/>
                    <a:ext cx="540000" cy="540000"/>
                  </a:xfrm>
                  <a:prstGeom prst="rect">
                    <a:avLst/>
                  </a:prstGeom>
                </p:spPr>
              </p:pic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A65FEB7-8972-A93C-A5CE-8BBD194A01AE}"/>
                      </a:ext>
                    </a:extLst>
                  </p:cNvPr>
                  <p:cNvSpPr txBox="1"/>
                  <p:nvPr/>
                </p:nvSpPr>
                <p:spPr>
                  <a:xfrm>
                    <a:off x="8368069" y="6141682"/>
                    <a:ext cx="1091966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ko-KR" altLang="en-US" sz="13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상태이상 공격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68442CAA-F541-E97E-49F9-6C7EFF1A5F89}"/>
                      </a:ext>
                    </a:extLst>
                  </p:cNvPr>
                  <p:cNvSpPr txBox="1"/>
                  <p:nvPr/>
                </p:nvSpPr>
                <p:spPr>
                  <a:xfrm>
                    <a:off x="9460036" y="6141682"/>
                    <a:ext cx="1091966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ko-KR" altLang="en-US" sz="13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아군강화 공격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E412B62-8A46-F563-3E86-397268E98FF7}"/>
                      </a:ext>
                    </a:extLst>
                  </p:cNvPr>
                  <p:cNvSpPr txBox="1"/>
                  <p:nvPr/>
                </p:nvSpPr>
                <p:spPr>
                  <a:xfrm>
                    <a:off x="10696273" y="6141682"/>
                    <a:ext cx="803426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ko-KR" altLang="en-US" sz="13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rPr>
                      <a:t>전체 공격</a:t>
                    </a:r>
                  </a:p>
                </p:txBody>
              </p:sp>
            </p:grpSp>
          </p:grp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375F77-A7C7-B0E2-5421-27EDA68401D2}"/>
                </a:ext>
              </a:extLst>
            </p:cNvPr>
            <p:cNvGrpSpPr/>
            <p:nvPr/>
          </p:nvGrpSpPr>
          <p:grpSpPr>
            <a:xfrm>
              <a:off x="17143167" y="1913612"/>
              <a:ext cx="3903633" cy="3349420"/>
              <a:chOff x="1135814" y="1913612"/>
              <a:chExt cx="3903633" cy="3349420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A833B572-22F5-7898-F806-4F0F14D320B0}"/>
                  </a:ext>
                </a:extLst>
              </p:cNvPr>
              <p:cNvGrpSpPr/>
              <p:nvPr/>
            </p:nvGrpSpPr>
            <p:grpSpPr>
              <a:xfrm>
                <a:off x="1135814" y="1913612"/>
                <a:ext cx="720000" cy="1619999"/>
                <a:chOff x="1135814" y="1913612"/>
                <a:chExt cx="720000" cy="1619999"/>
              </a:xfrm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ED55A2C9-D040-68FB-0945-CFA7795F25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05814" y="1913612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90" name="직선 연결선[R] 89">
                  <a:extLst>
                    <a:ext uri="{FF2B5EF4-FFF2-40B4-BE49-F238E27FC236}">
                      <a16:creationId xmlns:a16="http://schemas.microsoft.com/office/drawing/2014/main" id="{488A60A4-C506-C2FE-F019-906B7A9B10E7}"/>
                    </a:ext>
                  </a:extLst>
                </p:cNvPr>
                <p:cNvCxnSpPr>
                  <a:cxnSpLocks/>
                  <a:stCxn id="89" idx="4"/>
                </p:cNvCxnSpPr>
                <p:nvPr/>
              </p:nvCxnSpPr>
              <p:spPr>
                <a:xfrm>
                  <a:off x="1495814" y="2093611"/>
                  <a:ext cx="0" cy="72000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731E6E46-44F1-7A6F-AD0F-6DD59ECC52E4}"/>
                    </a:ext>
                  </a:extLst>
                </p:cNvPr>
                <p:cNvGrpSpPr/>
                <p:nvPr/>
              </p:nvGrpSpPr>
              <p:grpSpPr>
                <a:xfrm>
                  <a:off x="1135814" y="2813611"/>
                  <a:ext cx="720000" cy="720000"/>
                  <a:chOff x="1135814" y="2813611"/>
                  <a:chExt cx="720000" cy="720000"/>
                </a:xfrm>
              </p:grpSpPr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5D39078E-FFD7-92F8-D2A1-515FF3804C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5814" y="2813611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3000" b="1" dirty="0">
                      <a:solidFill>
                        <a:schemeClr val="bg2"/>
                      </a:solidFill>
                      <a:latin typeface="Shrikhand" panose="02000000000000000000" pitchFamily="2" charset="0"/>
                      <a:cs typeface="Shrikhand" panose="02000000000000000000" pitchFamily="2" charset="0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0D9C1ECC-E52A-BE70-1019-1D4C67AEA864}"/>
                      </a:ext>
                    </a:extLst>
                  </p:cNvPr>
                  <p:cNvSpPr txBox="1"/>
                  <p:nvPr/>
                </p:nvSpPr>
                <p:spPr>
                  <a:xfrm>
                    <a:off x="1233562" y="2813611"/>
                    <a:ext cx="52450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R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rPr>
                      <a:t>05</a:t>
                    </a:r>
                    <a:endParaRPr kumimoji="1" lang="ko-KR" altLang="en-US" sz="4000" b="1" dirty="0">
                      <a:solidFill>
                        <a:schemeClr val="bg2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endParaRPr>
                  </a:p>
                </p:txBody>
              </p:sp>
            </p:grp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1C02904-EFBD-E8DF-8164-1E835A0A1FC0}"/>
                  </a:ext>
                </a:extLst>
              </p:cNvPr>
              <p:cNvGrpSpPr/>
              <p:nvPr/>
            </p:nvGrpSpPr>
            <p:grpSpPr>
              <a:xfrm>
                <a:off x="1135814" y="3623609"/>
                <a:ext cx="3903633" cy="1639423"/>
                <a:chOff x="1135814" y="3623609"/>
                <a:chExt cx="3903633" cy="1639423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51EB527-A4F1-D7D8-A025-126D7E1EDCF8}"/>
                    </a:ext>
                  </a:extLst>
                </p:cNvPr>
                <p:cNvSpPr txBox="1"/>
                <p:nvPr/>
              </p:nvSpPr>
              <p:spPr>
                <a:xfrm>
                  <a:off x="1135814" y="3623609"/>
                  <a:ext cx="1486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일반 공격 사용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C2FFB83-0645-2AAA-073F-EFB173DEC36A}"/>
                    </a:ext>
                  </a:extLst>
                </p:cNvPr>
                <p:cNvSpPr txBox="1"/>
                <p:nvPr/>
              </p:nvSpPr>
              <p:spPr>
                <a:xfrm>
                  <a:off x="1135814" y="3992941"/>
                  <a:ext cx="3903633" cy="12700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앞의 모든 순서에서 공격을 사용하지 않은 경우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상대 진영의 가장 앞에 있는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몹에게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일반 공격 사용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endParaRPr kumimoji="1" lang="en-US" altLang="ko-KR" sz="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30%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의 확률로 더 강한 공격 수치를 사용하며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등급에 따라 나누어짐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E7FD9F5-C9A5-B8AD-927C-8B03D6F6E2CB}"/>
                </a:ext>
              </a:extLst>
            </p:cNvPr>
            <p:cNvGrpSpPr/>
            <p:nvPr/>
          </p:nvGrpSpPr>
          <p:grpSpPr>
            <a:xfrm>
              <a:off x="21577811" y="1912606"/>
              <a:ext cx="3307316" cy="2980088"/>
              <a:chOff x="1135814" y="1913612"/>
              <a:chExt cx="3307316" cy="2980088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DA8FB847-F4DF-C222-6D62-AC84BA2658AF}"/>
                  </a:ext>
                </a:extLst>
              </p:cNvPr>
              <p:cNvGrpSpPr/>
              <p:nvPr/>
            </p:nvGrpSpPr>
            <p:grpSpPr>
              <a:xfrm>
                <a:off x="1135814" y="1913612"/>
                <a:ext cx="720000" cy="1619999"/>
                <a:chOff x="1135814" y="1913612"/>
                <a:chExt cx="720000" cy="1619999"/>
              </a:xfrm>
            </p:grpSpPr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CA82AC0-56ED-E52E-E16C-65102E2244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05814" y="1913612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00" name="직선 연결선[R] 99">
                  <a:extLst>
                    <a:ext uri="{FF2B5EF4-FFF2-40B4-BE49-F238E27FC236}">
                      <a16:creationId xmlns:a16="http://schemas.microsoft.com/office/drawing/2014/main" id="{CB626348-320D-CD1D-A324-A98727C99433}"/>
                    </a:ext>
                  </a:extLst>
                </p:cNvPr>
                <p:cNvCxnSpPr>
                  <a:cxnSpLocks/>
                  <a:stCxn id="99" idx="4"/>
                </p:cNvCxnSpPr>
                <p:nvPr/>
              </p:nvCxnSpPr>
              <p:spPr>
                <a:xfrm>
                  <a:off x="1495814" y="2093611"/>
                  <a:ext cx="0" cy="72000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203F5533-928F-ECF2-73FF-D101A313CD10}"/>
                    </a:ext>
                  </a:extLst>
                </p:cNvPr>
                <p:cNvGrpSpPr/>
                <p:nvPr/>
              </p:nvGrpSpPr>
              <p:grpSpPr>
                <a:xfrm>
                  <a:off x="1135814" y="2813611"/>
                  <a:ext cx="720000" cy="720000"/>
                  <a:chOff x="1135814" y="2813611"/>
                  <a:chExt cx="720000" cy="720000"/>
                </a:xfrm>
              </p:grpSpPr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4701C43C-90C8-0163-7AF1-06AAE6F5A9D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35814" y="2813611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3000" b="1" dirty="0">
                      <a:solidFill>
                        <a:schemeClr val="bg2"/>
                      </a:solidFill>
                      <a:latin typeface="Shrikhand" panose="02000000000000000000" pitchFamily="2" charset="0"/>
                      <a:cs typeface="Shrikhand" panose="02000000000000000000" pitchFamily="2" charset="0"/>
                    </a:endParaRPr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40107AAE-5850-B612-C055-06139C11E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233562" y="2813611"/>
                    <a:ext cx="52450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R" sz="4000" b="1" dirty="0">
                        <a:solidFill>
                          <a:schemeClr val="bg2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rPr>
                      <a:t>06</a:t>
                    </a:r>
                    <a:endParaRPr kumimoji="1" lang="ko-KR" altLang="en-US" sz="4000" b="1" dirty="0">
                      <a:solidFill>
                        <a:schemeClr val="bg2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endParaRPr>
                  </a:p>
                </p:txBody>
              </p:sp>
            </p:grp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6B431813-7F3B-0B5C-3273-965A3D816720}"/>
                  </a:ext>
                </a:extLst>
              </p:cNvPr>
              <p:cNvGrpSpPr/>
              <p:nvPr/>
            </p:nvGrpSpPr>
            <p:grpSpPr>
              <a:xfrm>
                <a:off x="1135814" y="3623609"/>
                <a:ext cx="3307316" cy="1270091"/>
                <a:chOff x="1135814" y="3623609"/>
                <a:chExt cx="3307316" cy="1270091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719FBD7-25A9-8CC8-F545-E722C819809D}"/>
                    </a:ext>
                  </a:extLst>
                </p:cNvPr>
                <p:cNvSpPr txBox="1"/>
                <p:nvPr/>
              </p:nvSpPr>
              <p:spPr>
                <a:xfrm>
                  <a:off x="1135814" y="3623609"/>
                  <a:ext cx="23358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b="1" dirty="0">
                      <a:solidFill>
                        <a:schemeClr val="tx2"/>
                      </a:solidFill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공격 불가능 상태로 전환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546ECD9-0AC1-D71A-EBBA-01A107731B8C}"/>
                    </a:ext>
                  </a:extLst>
                </p:cNvPr>
                <p:cNvSpPr txBox="1"/>
                <p:nvPr/>
              </p:nvSpPr>
              <p:spPr>
                <a:xfrm>
                  <a:off x="1135814" y="3992941"/>
                  <a:ext cx="3307316" cy="9007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모든 공격 순서가 종료되면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해당 </a:t>
                  </a:r>
                  <a:r>
                    <a:rPr kumimoji="1" lang="ko-KR" altLang="en-US" sz="1500" dirty="0" err="1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몹의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공격 가능 상태를 비활성화한 후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공격 알고리즘을 종료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988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97435-D789-8412-A88C-C134A560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D21B858-9995-AF5F-1765-8D8F9DF0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239" y="3429000"/>
            <a:ext cx="6549966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PART &amp; 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C633501-2974-CF64-4DE8-4E66BBA934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3616" y="5211738"/>
            <a:ext cx="4602811" cy="48331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프로젝트의 파트 및 수행 조직원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B793B5B-E22E-61AC-B041-564070B9B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2317" y="2324287"/>
            <a:ext cx="2144110" cy="1295076"/>
          </a:xfrm>
        </p:spPr>
        <p:txBody>
          <a:bodyPr/>
          <a:lstStyle/>
          <a:p>
            <a:r>
              <a:rPr kumimoji="1" lang="en-US" altLang="ko-KR" dirty="0"/>
              <a:t>04</a:t>
            </a:r>
            <a:endParaRPr kumimoji="1"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3C80F22-B25D-B3E4-48AD-9963FA2CE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40009" y="338896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53EEBA0-606F-F0E8-5CD1-19D5B6DDB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3412" y="338896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파트 분배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F5C99B6-1DFA-DAD9-1630-B4862DB7D6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0009" y="1445660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2.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F1C5F40-F258-C38C-A8D4-B25B2E9720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13412" y="1445660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각 파트 별 수행 팀원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17AB-B517-9AE7-EBB7-FFF15A124076}"/>
              </a:ext>
            </a:extLst>
          </p:cNvPr>
          <p:cNvSpPr txBox="1"/>
          <p:nvPr/>
        </p:nvSpPr>
        <p:spPr>
          <a:xfrm>
            <a:off x="1878842" y="4137228"/>
            <a:ext cx="5681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8000" b="1" dirty="0">
                <a:solidFill>
                  <a:schemeClr val="bg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TEAM MEMBER </a:t>
            </a:r>
            <a:endParaRPr kumimoji="1" lang="ko-KR" altLang="en-US" sz="8000" b="1" dirty="0">
              <a:solidFill>
                <a:schemeClr val="bg2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BD2C56EC-9603-E3E4-DA25-88BA98E55676}"/>
              </a:ext>
            </a:extLst>
          </p:cNvPr>
          <p:cNvCxnSpPr>
            <a:cxnSpLocks/>
          </p:cNvCxnSpPr>
          <p:nvPr/>
        </p:nvCxnSpPr>
        <p:spPr>
          <a:xfrm>
            <a:off x="8913412" y="848957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308DD3E-5168-DE76-AB58-5B401477E94E}"/>
              </a:ext>
            </a:extLst>
          </p:cNvPr>
          <p:cNvCxnSpPr>
            <a:cxnSpLocks/>
          </p:cNvCxnSpPr>
          <p:nvPr/>
        </p:nvCxnSpPr>
        <p:spPr>
          <a:xfrm>
            <a:off x="8913412" y="1961214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9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E6EBB-7625-432A-DDD0-B3C6CCD2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ABOUT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384E2-9FBB-DBA7-7A8E-833C726DA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프로젝트 주제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8E13B-C8CF-5D6E-49D9-5403799C955F}"/>
              </a:ext>
            </a:extLst>
          </p:cNvPr>
          <p:cNvSpPr txBox="1"/>
          <p:nvPr/>
        </p:nvSpPr>
        <p:spPr>
          <a:xfrm>
            <a:off x="11370678" y="70871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B8CC85-E77E-B9D3-7A19-640FF78B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078045"/>
            <a:ext cx="5715000" cy="381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2139D69-7557-D66C-EE7D-40F152DBDD0B}"/>
              </a:ext>
            </a:extLst>
          </p:cNvPr>
          <p:cNvGrpSpPr/>
          <p:nvPr/>
        </p:nvGrpSpPr>
        <p:grpSpPr>
          <a:xfrm>
            <a:off x="3238500" y="4557397"/>
            <a:ext cx="5429901" cy="1754326"/>
            <a:chOff x="2876985" y="4610404"/>
            <a:chExt cx="5429901" cy="1754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82BF4-AB25-A4C1-57B9-2F73FF0F3FBA}"/>
                </a:ext>
              </a:extLst>
            </p:cNvPr>
            <p:cNvSpPr txBox="1"/>
            <p:nvPr/>
          </p:nvSpPr>
          <p:spPr>
            <a:xfrm>
              <a:off x="2876985" y="4610404"/>
              <a:ext cx="402065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7000" b="1" dirty="0">
                  <a:latin typeface="Angsana New" panose="02020603050405020304" pitchFamily="18" charset="-34"/>
                  <a:ea typeface="Pretendard SemiBold" panose="02000503000000020004" pitchFamily="2" charset="-127"/>
                  <a:cs typeface="Angsana New" panose="02020603050405020304" pitchFamily="18" charset="-34"/>
                </a:rPr>
                <a:t>“</a:t>
              </a:r>
              <a:r>
                <a:rPr kumimoji="1" lang="ko-KR" altLang="en-US" sz="7000" b="1" dirty="0">
                  <a:latin typeface="Angsana New" panose="02020603050405020304" pitchFamily="18" charset="-34"/>
                  <a:ea typeface="Pretendard SemiBold" panose="02000503000000020004" pitchFamily="2" charset="-127"/>
                  <a:cs typeface="Angsana New" panose="02020603050405020304" pitchFamily="18" charset="-34"/>
                </a:rPr>
                <a:t> </a:t>
              </a:r>
              <a:r>
                <a:rPr kumimoji="1" lang="ko-KR" altLang="en-US" sz="3000" b="1" dirty="0">
                  <a:solidFill>
                    <a:schemeClr val="accent4"/>
                  </a:solidFill>
                  <a:latin typeface="Angsana New" panose="02020603050405020304" pitchFamily="18" charset="-34"/>
                  <a:ea typeface="Pretendard SemiBold" panose="02000503000000020004" pitchFamily="2" charset="-127"/>
                  <a:cs typeface="Angsana New" panose="02020603050405020304" pitchFamily="18" charset="-34"/>
                </a:rPr>
                <a:t>능</a:t>
              </a:r>
              <a:r>
                <a:rPr kumimoji="1" lang="ko-KR" altLang="en-US" sz="3000" b="1" dirty="0">
                  <a:solidFill>
                    <a:schemeClr val="accent4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동적 전투 </a:t>
              </a:r>
              <a:r>
                <a:rPr kumimoji="1" lang="en-US" altLang="ko-KR" sz="3000" b="1" dirty="0">
                  <a:solidFill>
                    <a:schemeClr val="accent4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AI</a:t>
              </a:r>
              <a:r>
                <a:rPr kumimoji="1" lang="en-US" altLang="ko-KR" sz="2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kumimoji="1" lang="ko-KR" altLang="en-US" sz="2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시스템을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2E2D11-CEAD-9609-453E-E55F566EC2BC}"/>
                </a:ext>
              </a:extLst>
            </p:cNvPr>
            <p:cNvSpPr txBox="1"/>
            <p:nvPr/>
          </p:nvSpPr>
          <p:spPr>
            <a:xfrm>
              <a:off x="5076513" y="5195179"/>
              <a:ext cx="3230373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25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탑재한 </a:t>
              </a:r>
              <a:r>
                <a:rPr kumimoji="1" lang="ko-KR" altLang="en-US" sz="3000" b="1" dirty="0">
                  <a:solidFill>
                    <a:schemeClr val="tx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턴제형 게임</a:t>
              </a:r>
              <a:r>
                <a:rPr kumimoji="1" lang="ko-KR" altLang="en-US" sz="3000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kumimoji="1" lang="en-US" altLang="ko-KR" sz="7000" b="1" dirty="0">
                  <a:latin typeface="Angsana New" panose="02020603050405020304" pitchFamily="18" charset="-34"/>
                  <a:ea typeface="Pretendard SemiBold" panose="02000503000000020004" pitchFamily="2" charset="-127"/>
                  <a:cs typeface="Angsana New" panose="02020603050405020304" pitchFamily="18" charset="-34"/>
                </a:rPr>
                <a:t>”</a:t>
              </a:r>
              <a:endParaRPr kumimoji="1" lang="ko-KR" altLang="en-US" sz="7000" b="1" dirty="0">
                <a:latin typeface="Angsana New" panose="02020603050405020304" pitchFamily="18" charset="-34"/>
                <a:ea typeface="Pretendard SemiBold" panose="02000503000000020004" pitchFamily="2" charset="-127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131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ABF0D-DADF-5AFF-C0E4-FAAA8894E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2C134-2B26-38A2-EEC7-1A5203FC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PART &amp; TEAM MEMBER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B8169F-F024-9B24-6DB4-C5BCCC390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파트 분배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6C510-F53A-10BD-82BF-E0D3E044DE63}"/>
              </a:ext>
            </a:extLst>
          </p:cNvPr>
          <p:cNvSpPr txBox="1"/>
          <p:nvPr/>
        </p:nvSpPr>
        <p:spPr>
          <a:xfrm>
            <a:off x="9782102" y="70871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관리자 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(PM)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AEAE69-F401-B793-3315-CCF96C32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1" y="1284789"/>
            <a:ext cx="5850068" cy="5058137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D76338B0-F8F6-459E-02CA-FBBD806CC4EE}"/>
              </a:ext>
            </a:extLst>
          </p:cNvPr>
          <p:cNvCxnSpPr>
            <a:cxnSpLocks/>
          </p:cNvCxnSpPr>
          <p:nvPr/>
        </p:nvCxnSpPr>
        <p:spPr>
          <a:xfrm flipV="1">
            <a:off x="4953965" y="2225980"/>
            <a:ext cx="1273215" cy="107280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726ADE8-C1AC-C323-CEBD-EC5304748039}"/>
              </a:ext>
            </a:extLst>
          </p:cNvPr>
          <p:cNvCxnSpPr/>
          <p:nvPr/>
        </p:nvCxnSpPr>
        <p:spPr>
          <a:xfrm>
            <a:off x="6227180" y="2225980"/>
            <a:ext cx="70605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7F7641E-6686-01A6-5670-3009B583F58B}"/>
              </a:ext>
            </a:extLst>
          </p:cNvPr>
          <p:cNvSpPr/>
          <p:nvPr/>
        </p:nvSpPr>
        <p:spPr>
          <a:xfrm>
            <a:off x="6481821" y="1909822"/>
            <a:ext cx="3044143" cy="63231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PROJECT MANAGER</a:t>
            </a:r>
            <a:endParaRPr kumimoji="1" lang="ko-KR" altLang="en-US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1F762-4AD0-CECD-971D-9BBCE5A65D17}"/>
              </a:ext>
            </a:extLst>
          </p:cNvPr>
          <p:cNvSpPr txBox="1"/>
          <p:nvPr/>
        </p:nvSpPr>
        <p:spPr>
          <a:xfrm>
            <a:off x="6795404" y="260159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관리자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69F77-30B5-62C6-F566-480BA6F6119B}"/>
              </a:ext>
            </a:extLst>
          </p:cNvPr>
          <p:cNvSpPr txBox="1"/>
          <p:nvPr/>
        </p:nvSpPr>
        <p:spPr>
          <a:xfrm>
            <a:off x="6795404" y="3050314"/>
            <a:ext cx="3640099" cy="1527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전체를 관리하는 총 책임자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80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프로젝트의 일정 및 작업을 분배하는 역할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80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팀원 간 의사소통으로 의견 조율</a:t>
            </a:r>
            <a:endParaRPr kumimoji="1"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80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업무별 담당자 배정 후 작업 결과 확인</a:t>
            </a:r>
          </a:p>
        </p:txBody>
      </p:sp>
    </p:spTree>
    <p:extLst>
      <p:ext uri="{BB962C8B-B14F-4D97-AF65-F5344CB8AC3E}">
        <p14:creationId xmlns:p14="http://schemas.microsoft.com/office/powerpoint/2010/main" val="2445470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1660F-B436-A722-7C44-69A135AA8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A6143-27DE-ABF9-8374-F0D2E643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PART &amp; TEAM MEMBER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0A7F8D-E937-488E-652F-A0E9E7ECE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파트 분배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1B653-467A-8C98-7F27-1A8665A01672}"/>
              </a:ext>
            </a:extLst>
          </p:cNvPr>
          <p:cNvSpPr txBox="1"/>
          <p:nvPr/>
        </p:nvSpPr>
        <p:spPr>
          <a:xfrm>
            <a:off x="10718256" y="70871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디자인 파트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B7443F-0BA8-AD06-9492-7C22C6AE8F08}"/>
              </a:ext>
            </a:extLst>
          </p:cNvPr>
          <p:cNvGrpSpPr/>
          <p:nvPr/>
        </p:nvGrpSpPr>
        <p:grpSpPr>
          <a:xfrm>
            <a:off x="133857" y="1579288"/>
            <a:ext cx="11924286" cy="4136985"/>
            <a:chOff x="221414" y="1691350"/>
            <a:chExt cx="11924286" cy="413698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399E2C9-E5A0-D1BD-C835-9F2EB9C33380}"/>
                </a:ext>
              </a:extLst>
            </p:cNvPr>
            <p:cNvGrpSpPr/>
            <p:nvPr/>
          </p:nvGrpSpPr>
          <p:grpSpPr>
            <a:xfrm>
              <a:off x="221414" y="1691350"/>
              <a:ext cx="6251115" cy="3591046"/>
              <a:chOff x="221414" y="1691350"/>
              <a:chExt cx="6251115" cy="3591046"/>
            </a:xfrm>
          </p:grpSpPr>
          <p:sp>
            <p:nvSpPr>
              <p:cNvPr id="6" name="평행 사변형[P] 5">
                <a:extLst>
                  <a:ext uri="{FF2B5EF4-FFF2-40B4-BE49-F238E27FC236}">
                    <a16:creationId xmlns:a16="http://schemas.microsoft.com/office/drawing/2014/main" id="{CE459811-2043-9A3B-235A-900ECF92CA8C}"/>
                  </a:ext>
                </a:extLst>
              </p:cNvPr>
              <p:cNvSpPr/>
              <p:nvPr/>
            </p:nvSpPr>
            <p:spPr>
              <a:xfrm>
                <a:off x="2697771" y="1691350"/>
                <a:ext cx="3774758" cy="3591046"/>
              </a:xfrm>
              <a:prstGeom prst="parallelogram">
                <a:avLst/>
              </a:prstGeom>
              <a:noFill/>
              <a:ln w="38100">
                <a:solidFill>
                  <a:schemeClr val="tx2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993EBB0-85F4-850B-37CA-4AA5CAC7A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08070" y="2182791"/>
                <a:ext cx="1798899" cy="179889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029582-F582-2FCD-7D3E-56E42694EBBD}"/>
                  </a:ext>
                </a:extLst>
              </p:cNvPr>
              <p:cNvSpPr txBox="1"/>
              <p:nvPr/>
            </p:nvSpPr>
            <p:spPr>
              <a:xfrm>
                <a:off x="3384644" y="4292463"/>
                <a:ext cx="1883849" cy="67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b="1" dirty="0">
                    <a:solidFill>
                      <a:schemeClr val="tx2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게임 아트 디자이너</a:t>
                </a:r>
                <a:endParaRPr kumimoji="1" lang="en-US" altLang="ko-KR" b="1" dirty="0">
                  <a:solidFill>
                    <a:schemeClr val="tx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en-US" altLang="ko-KR" sz="1500" dirty="0">
                    <a:solidFill>
                      <a:schemeClr val="tx2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Game Art Designer</a:t>
                </a:r>
                <a:endParaRPr kumimoji="1" lang="ko-KR" altLang="en-US" sz="1500" dirty="0">
                  <a:solidFill>
                    <a:schemeClr val="tx2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C90715-B047-182F-9750-571C1AA1D4A7}"/>
                  </a:ext>
                </a:extLst>
              </p:cNvPr>
              <p:cNvSpPr txBox="1"/>
              <p:nvPr/>
            </p:nvSpPr>
            <p:spPr>
              <a:xfrm>
                <a:off x="221414" y="2182791"/>
                <a:ext cx="2595646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메인 캐릭터 디자인 작업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r"/>
                <a:endParaRPr kumimoji="1" lang="en-US" altLang="ko-KR" sz="7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r"/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프롤로그 및 에필로그의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r"/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스토리 아트 디자인 작업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r"/>
                <a:endParaRPr kumimoji="1" lang="en-US" altLang="ko-KR" sz="7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pPr algn="r"/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주로 </a:t>
                </a:r>
                <a:r>
                  <a: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AI</a:t>
                </a: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이미지와 무료 </a:t>
                </a:r>
                <a:r>
                  <a:rPr kumimoji="1" lang="ko-KR" altLang="en-US" sz="15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에셋</a:t>
                </a: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사용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092F28C0-92D0-4E08-B00D-EC5D95CFD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8683" y="2326512"/>
                <a:ext cx="674733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60D8690-D56E-D529-D91A-7263A945BF25}"/>
                </a:ext>
              </a:extLst>
            </p:cNvPr>
            <p:cNvGrpSpPr/>
            <p:nvPr/>
          </p:nvGrpSpPr>
          <p:grpSpPr>
            <a:xfrm>
              <a:off x="5719470" y="2237289"/>
              <a:ext cx="6426230" cy="3591046"/>
              <a:chOff x="5719470" y="2237289"/>
              <a:chExt cx="6426230" cy="3591046"/>
            </a:xfrm>
          </p:grpSpPr>
          <p:sp>
            <p:nvSpPr>
              <p:cNvPr id="9" name="평행 사변형[P] 8">
                <a:extLst>
                  <a:ext uri="{FF2B5EF4-FFF2-40B4-BE49-F238E27FC236}">
                    <a16:creationId xmlns:a16="http://schemas.microsoft.com/office/drawing/2014/main" id="{EBC88B4D-10FD-7A49-B6AA-177498F701CC}"/>
                  </a:ext>
                </a:extLst>
              </p:cNvPr>
              <p:cNvSpPr/>
              <p:nvPr/>
            </p:nvSpPr>
            <p:spPr>
              <a:xfrm>
                <a:off x="5719470" y="2237289"/>
                <a:ext cx="3774758" cy="3591046"/>
              </a:xfrm>
              <a:prstGeom prst="parallelogram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2676212D-A026-E7CF-BE03-1C0C543A0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553" y="2748461"/>
                <a:ext cx="1800000" cy="18000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67E19-3145-1045-0ACC-77381CFD8ACF}"/>
                  </a:ext>
                </a:extLst>
              </p:cNvPr>
              <p:cNvSpPr txBox="1"/>
              <p:nvPr/>
            </p:nvSpPr>
            <p:spPr>
              <a:xfrm>
                <a:off x="6685394" y="4848818"/>
                <a:ext cx="1423788" cy="679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R" b="1" dirty="0">
                    <a:solidFill>
                      <a:schemeClr val="bg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GUI</a:t>
                </a:r>
                <a:r>
                  <a:rPr kumimoji="1" lang="ko-KR" altLang="en-US" b="1" dirty="0">
                    <a:solidFill>
                      <a:schemeClr val="bg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 디자이너</a:t>
                </a:r>
                <a:endParaRPr kumimoji="1" lang="en-US" altLang="ko-KR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en-US" altLang="ko-KR" sz="15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GUI</a:t>
                </a:r>
                <a:r>
                  <a:rPr kumimoji="1" lang="ko-KR" altLang="en-US" sz="15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</a:t>
                </a:r>
                <a:r>
                  <a:rPr kumimoji="1" lang="en-US" altLang="ko-KR" sz="15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Designer</a:t>
                </a:r>
                <a:endParaRPr kumimoji="1" lang="ko-KR" altLang="en-US" sz="15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DA9187-4CFD-6D25-5CFD-9B1D174AD9AD}"/>
                  </a:ext>
                </a:extLst>
              </p:cNvPr>
              <p:cNvSpPr txBox="1"/>
              <p:nvPr/>
            </p:nvSpPr>
            <p:spPr>
              <a:xfrm>
                <a:off x="9386611" y="4098783"/>
                <a:ext cx="2759089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전투 화면 일부 </a:t>
                </a:r>
                <a:r>
                  <a: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GUI</a:t>
                </a: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디자인 작업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kumimoji="1" lang="en-US" altLang="ko-KR" sz="7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기본 이미지의 수정 작업 및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색감 보정 및 상호작용 이미지 작업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kumimoji="1" lang="en-US" altLang="ko-KR" sz="7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주로 무료 </a:t>
                </a:r>
                <a:r>
                  <a:rPr kumimoji="1" lang="ko-KR" altLang="en-US" sz="1500" dirty="0" err="1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에셋</a:t>
                </a:r>
                <a:r>
                  <a:rPr kumimoji="1" lang="ko-KR" altLang="en-US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 사용</a:t>
                </a:r>
                <a:endPara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cxnSp>
            <p:nvCxnSpPr>
              <p:cNvPr id="26" name="직선 연결선[R] 25">
                <a:extLst>
                  <a:ext uri="{FF2B5EF4-FFF2-40B4-BE49-F238E27FC236}">
                    <a16:creationId xmlns:a16="http://schemas.microsoft.com/office/drawing/2014/main" id="{AADCF96D-A7E9-881D-E900-9FFEAC21C4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4324" y="4246163"/>
                <a:ext cx="448881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4227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FEF6-F6DD-528D-56E4-F4BDBDF98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7BE35-83D0-EBA0-598E-F1BBA645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PART &amp; TEAM MEMBER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B48C4-830D-2977-A99F-2BD7532782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파트 분배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FE9EA-CDCC-AF82-F84B-A743A14CA316}"/>
              </a:ext>
            </a:extLst>
          </p:cNvPr>
          <p:cNvSpPr txBox="1"/>
          <p:nvPr/>
        </p:nvSpPr>
        <p:spPr>
          <a:xfrm>
            <a:off x="10917028" y="70871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 파트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575D4CE-282A-B212-F360-EB7F0D200A03}"/>
              </a:ext>
            </a:extLst>
          </p:cNvPr>
          <p:cNvGrpSpPr/>
          <p:nvPr/>
        </p:nvGrpSpPr>
        <p:grpSpPr>
          <a:xfrm>
            <a:off x="1507835" y="1550023"/>
            <a:ext cx="2444900" cy="4640733"/>
            <a:chOff x="1507835" y="1550023"/>
            <a:chExt cx="2444900" cy="46407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B14EF08-DF39-01C2-DEA0-D01A4C7D2307}"/>
                </a:ext>
              </a:extLst>
            </p:cNvPr>
            <p:cNvSpPr txBox="1"/>
            <p:nvPr/>
          </p:nvSpPr>
          <p:spPr>
            <a:xfrm>
              <a:off x="1507835" y="4366667"/>
              <a:ext cx="2444900" cy="1824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프로젝트의 기획서를 작성하고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메커니즘을 설계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주요 파트</a:t>
              </a:r>
              <a:endParaRPr kumimoji="1" lang="en-US" altLang="ko-KR" sz="15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 marL="36000"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게임 시스템 및 레벨 디자인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36000" algn="ctr">
                <a:lnSpc>
                  <a:spcPct val="120000"/>
                </a:lnSpc>
              </a:pP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GUI 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디자인 및 사운드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36000"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스토리 컨셉 및 시나리오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F15AF7C-3E51-2177-1632-0B96A0CC6C2A}"/>
                </a:ext>
              </a:extLst>
            </p:cNvPr>
            <p:cNvGrpSpPr/>
            <p:nvPr/>
          </p:nvGrpSpPr>
          <p:grpSpPr>
            <a:xfrm>
              <a:off x="1650285" y="1550023"/>
              <a:ext cx="2160000" cy="2160000"/>
              <a:chOff x="1650285" y="1550023"/>
              <a:chExt cx="2160000" cy="2160000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33BF133-3A4B-E39C-1179-F9C9647C8C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50285" y="1550023"/>
                <a:ext cx="2160000" cy="2160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1799935F-E6B9-B599-E9DB-5D842BF1D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0285" y="2000023"/>
                <a:ext cx="1260000" cy="1260000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A42A0F4-60B3-30F6-1811-FAE953584FF8}"/>
                </a:ext>
              </a:extLst>
            </p:cNvPr>
            <p:cNvSpPr txBox="1"/>
            <p:nvPr/>
          </p:nvSpPr>
          <p:spPr>
            <a:xfrm>
              <a:off x="2014384" y="3853679"/>
              <a:ext cx="1431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프로젝트 기획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D407DD5-D51B-B0D9-7A0D-B107A4B26C9F}"/>
              </a:ext>
            </a:extLst>
          </p:cNvPr>
          <p:cNvGrpSpPr/>
          <p:nvPr/>
        </p:nvGrpSpPr>
        <p:grpSpPr>
          <a:xfrm>
            <a:off x="4850305" y="1550023"/>
            <a:ext cx="2491388" cy="4640732"/>
            <a:chOff x="4850305" y="1550023"/>
            <a:chExt cx="2491388" cy="464073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243933E-D0A2-CA17-33FC-316EC6A75C70}"/>
                </a:ext>
              </a:extLst>
            </p:cNvPr>
            <p:cNvGrpSpPr/>
            <p:nvPr/>
          </p:nvGrpSpPr>
          <p:grpSpPr>
            <a:xfrm>
              <a:off x="5016000" y="1550023"/>
              <a:ext cx="2160000" cy="2160000"/>
              <a:chOff x="5016000" y="1550023"/>
              <a:chExt cx="2160000" cy="216000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8F282C7-A5D1-6650-43C2-F3C482E7C4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6000" y="1550023"/>
                <a:ext cx="2160000" cy="2160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0AADCE4F-6196-0253-7A86-25EB479F9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6000" y="2000023"/>
                <a:ext cx="1260000" cy="1260000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E5F961-3515-CAB0-FDE3-4C8FFE6912C5}"/>
                </a:ext>
              </a:extLst>
            </p:cNvPr>
            <p:cNvSpPr txBox="1"/>
            <p:nvPr/>
          </p:nvSpPr>
          <p:spPr>
            <a:xfrm>
              <a:off x="5578872" y="3853679"/>
              <a:ext cx="1034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메인 개발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7371AE6-140E-EAD5-20C5-B6B13E52F3FC}"/>
                </a:ext>
              </a:extLst>
            </p:cNvPr>
            <p:cNvSpPr txBox="1"/>
            <p:nvPr/>
          </p:nvSpPr>
          <p:spPr>
            <a:xfrm>
              <a:off x="4850305" y="4366666"/>
              <a:ext cx="2491388" cy="1824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게임에 사용되는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전반적인 시스템을 도맡아 구현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endParaRPr kumimoji="1" lang="en-US" altLang="ko-KR" sz="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주 시스템 구현 사항</a:t>
              </a:r>
              <a:endParaRPr kumimoji="1" lang="en-US" altLang="ko-KR" sz="15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스테이지 시스템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스토리 출력 시스템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전투 시스템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4D6214D-7335-DD1D-4C6F-AC108CD5DBF1}"/>
              </a:ext>
            </a:extLst>
          </p:cNvPr>
          <p:cNvGrpSpPr/>
          <p:nvPr/>
        </p:nvGrpSpPr>
        <p:grpSpPr>
          <a:xfrm>
            <a:off x="7979583" y="1550023"/>
            <a:ext cx="2964273" cy="4086735"/>
            <a:chOff x="7979583" y="1550023"/>
            <a:chExt cx="2964273" cy="408673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D5F76DF-8C06-E5B9-9B91-8411CBB2C10D}"/>
                </a:ext>
              </a:extLst>
            </p:cNvPr>
            <p:cNvGrpSpPr/>
            <p:nvPr/>
          </p:nvGrpSpPr>
          <p:grpSpPr>
            <a:xfrm>
              <a:off x="8381715" y="1550023"/>
              <a:ext cx="2160000" cy="2160000"/>
              <a:chOff x="8381715" y="1550023"/>
              <a:chExt cx="2160000" cy="21600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387B5760-F7DD-908D-BD8E-B0B687DE1D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81715" y="1550023"/>
                <a:ext cx="2160000" cy="2160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5C5152CD-FC06-C0C7-0D97-52D7924AB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1715" y="2000023"/>
                <a:ext cx="1260000" cy="1260000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FEAAD1F-7B5D-5947-09DE-3FA28DC137DD}"/>
                </a:ext>
              </a:extLst>
            </p:cNvPr>
            <p:cNvSpPr txBox="1"/>
            <p:nvPr/>
          </p:nvSpPr>
          <p:spPr>
            <a:xfrm>
              <a:off x="8944586" y="3853679"/>
              <a:ext cx="1034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서브 개발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66391EC-4227-A47C-DA37-2F4DE3824316}"/>
                </a:ext>
              </a:extLst>
            </p:cNvPr>
            <p:cNvSpPr txBox="1"/>
            <p:nvPr/>
          </p:nvSpPr>
          <p:spPr>
            <a:xfrm>
              <a:off x="7979583" y="4366667"/>
              <a:ext cx="2964273" cy="1270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시스템 상의 데이터 제작 또는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텍스처 빛 변수 적용 목록 구현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endParaRPr kumimoji="1" lang="en-US" altLang="ko-KR" sz="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화면 별 기능과 화면 연결을 담당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버튼 기능 및 간단한 시스템 개발 진행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552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F4144-BCCF-D358-EFDD-A226FFAC9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EAB758B2-ECA2-D079-6224-C0660EC6EB14}"/>
              </a:ext>
            </a:extLst>
          </p:cNvPr>
          <p:cNvSpPr/>
          <p:nvPr/>
        </p:nvSpPr>
        <p:spPr>
          <a:xfrm>
            <a:off x="3652532" y="1084562"/>
            <a:ext cx="4925887" cy="16651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F25416-3D1D-6D81-47A1-2618C06B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/>
              <a:t>PART &amp; TEAM MEMBER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CCF25-786D-3772-AE55-274DAC49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각 파트 별 수행 인원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FDBD6-79F1-CE5E-4D1F-FDE31679ABAC}"/>
              </a:ext>
            </a:extLst>
          </p:cNvPr>
          <p:cNvSpPr txBox="1"/>
          <p:nvPr/>
        </p:nvSpPr>
        <p:spPr>
          <a:xfrm>
            <a:off x="10596427" y="708713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 </a:t>
            </a:r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SUKOKO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604074-41F1-CAED-6016-19E53A47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606"/>
          <a:stretch/>
        </p:blipFill>
        <p:spPr>
          <a:xfrm>
            <a:off x="3883345" y="1213994"/>
            <a:ext cx="4464259" cy="14062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490F0CE-9C7C-0424-0577-F10C16F5670F}"/>
              </a:ext>
            </a:extLst>
          </p:cNvPr>
          <p:cNvSpPr/>
          <p:nvPr/>
        </p:nvSpPr>
        <p:spPr>
          <a:xfrm>
            <a:off x="1573305" y="2989951"/>
            <a:ext cx="2702860" cy="405630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F148E9-9A59-FCCC-C1DF-855BFCDB302F}"/>
              </a:ext>
            </a:extLst>
          </p:cNvPr>
          <p:cNvSpPr/>
          <p:nvPr/>
        </p:nvSpPr>
        <p:spPr>
          <a:xfrm>
            <a:off x="4744141" y="2989949"/>
            <a:ext cx="2703714" cy="4056307"/>
          </a:xfrm>
          <a:prstGeom prst="rect">
            <a:avLst/>
          </a:prstGeom>
          <a:solidFill>
            <a:srgbClr val="A78462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71A8F0-8717-FE95-A363-67E638BD5548}"/>
              </a:ext>
            </a:extLst>
          </p:cNvPr>
          <p:cNvSpPr/>
          <p:nvPr/>
        </p:nvSpPr>
        <p:spPr>
          <a:xfrm>
            <a:off x="7915831" y="2989950"/>
            <a:ext cx="2707344" cy="4056306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innerShdw blurRad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0078353-E334-752B-128C-647EFCF18560}"/>
              </a:ext>
            </a:extLst>
          </p:cNvPr>
          <p:cNvSpPr>
            <a:spLocks noChangeAspect="1"/>
          </p:cNvSpPr>
          <p:nvPr/>
        </p:nvSpPr>
        <p:spPr>
          <a:xfrm>
            <a:off x="2003015" y="3313191"/>
            <a:ext cx="1800000" cy="18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B5C76C-21C3-A3DB-C87F-7717083EFA8C}"/>
              </a:ext>
            </a:extLst>
          </p:cNvPr>
          <p:cNvSpPr>
            <a:spLocks noChangeAspect="1"/>
          </p:cNvSpPr>
          <p:nvPr/>
        </p:nvSpPr>
        <p:spPr>
          <a:xfrm>
            <a:off x="5215476" y="3313191"/>
            <a:ext cx="1800000" cy="18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2849D40-40BC-955E-99F9-04C610E62424}"/>
              </a:ext>
            </a:extLst>
          </p:cNvPr>
          <p:cNvSpPr>
            <a:spLocks noChangeAspect="1"/>
          </p:cNvSpPr>
          <p:nvPr/>
        </p:nvSpPr>
        <p:spPr>
          <a:xfrm>
            <a:off x="8388981" y="3313191"/>
            <a:ext cx="1800000" cy="18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40F1BBC-3051-9A34-04D0-E0ABC2A2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76" y="3420768"/>
            <a:ext cx="1357200" cy="1357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652412B-A9BB-EDD9-A15B-2F13DD8B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415" y="3420768"/>
            <a:ext cx="1357200" cy="13572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2E7ED7B-B155-EF99-9FDC-624BAC2B3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381" y="3420768"/>
            <a:ext cx="1357200" cy="13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C9E5C15-DF8A-AE10-F616-D1EBD03318AB}"/>
              </a:ext>
            </a:extLst>
          </p:cNvPr>
          <p:cNvSpPr txBox="1"/>
          <p:nvPr/>
        </p:nvSpPr>
        <p:spPr>
          <a:xfrm>
            <a:off x="2532774" y="525014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김민선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B42B73-D628-F34D-57ED-50B21588ED8B}"/>
              </a:ext>
            </a:extLst>
          </p:cNvPr>
          <p:cNvSpPr txBox="1"/>
          <p:nvPr/>
        </p:nvSpPr>
        <p:spPr>
          <a:xfrm>
            <a:off x="5704037" y="525014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김경훈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3CB3DA-AB6C-ABD5-9CCF-08E6ABD5D3F7}"/>
              </a:ext>
            </a:extLst>
          </p:cNvPr>
          <p:cNvSpPr txBox="1"/>
          <p:nvPr/>
        </p:nvSpPr>
        <p:spPr>
          <a:xfrm>
            <a:off x="8878239" y="525014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김태양</a:t>
            </a:r>
            <a:endParaRPr kumimoji="1" lang="ko-KR" altLang="en-US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3A042C-0335-3A95-7A5F-58A293FE33E5}"/>
              </a:ext>
            </a:extLst>
          </p:cNvPr>
          <p:cNvSpPr txBox="1"/>
          <p:nvPr/>
        </p:nvSpPr>
        <p:spPr>
          <a:xfrm>
            <a:off x="1995555" y="5674474"/>
            <a:ext cx="1814920" cy="900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매니저</a:t>
            </a: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기획자</a:t>
            </a:r>
            <a:endParaRPr kumimoji="1" lang="en-US" altLang="ko-KR" sz="15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아트 및 </a:t>
            </a:r>
            <a:r>
              <a:rPr kumimoji="1" lang="en-US" altLang="ko-KR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GUI</a:t>
            </a: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디자이너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D0FF1-A1B5-26FD-2B25-4278F5AB6A8E}"/>
              </a:ext>
            </a:extLst>
          </p:cNvPr>
          <p:cNvSpPr txBox="1"/>
          <p:nvPr/>
        </p:nvSpPr>
        <p:spPr>
          <a:xfrm>
            <a:off x="5561369" y="5676665"/>
            <a:ext cx="1066318" cy="346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 개발자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1BC2AE-961E-B942-D06F-B0CA4D89F556}"/>
              </a:ext>
            </a:extLst>
          </p:cNvPr>
          <p:cNvSpPr txBox="1"/>
          <p:nvPr/>
        </p:nvSpPr>
        <p:spPr>
          <a:xfrm>
            <a:off x="8755822" y="5676665"/>
            <a:ext cx="1066318" cy="346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서브 개발자</a:t>
            </a:r>
          </a:p>
        </p:txBody>
      </p:sp>
    </p:spTree>
    <p:extLst>
      <p:ext uri="{BB962C8B-B14F-4D97-AF65-F5344CB8AC3E}">
        <p14:creationId xmlns:p14="http://schemas.microsoft.com/office/powerpoint/2010/main" val="4116628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BB92F-640D-8564-0FE6-A927BD6EE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043778-F8E7-72FE-4B5D-E0EC1F57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180380"/>
            <a:ext cx="7343227" cy="132556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SCHEDULE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5B5320F-F569-0F6A-DFB4-8B895E737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/>
              <a:t>프로젝트 일정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D14983-A624-B428-3E98-2B10CC6518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05</a:t>
            </a:r>
            <a:endParaRPr kumimoji="1"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24F1F91-9BB3-A3B2-D46D-6FC8C6ECE4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40009" y="338896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B958300-5C80-C2A1-ADB9-79E455E1CB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3412" y="338896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전체 수행 기간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EE6CB35-1F4A-7438-A835-C53222C364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0009" y="1445660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2.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826B95E-D1A8-E956-BF48-4E10A5218D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13412" y="1445660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월별 목표 및 세부 일정</a:t>
            </a: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44D1F213-08BA-8C6A-7B07-DD14C16F4BB1}"/>
              </a:ext>
            </a:extLst>
          </p:cNvPr>
          <p:cNvCxnSpPr>
            <a:cxnSpLocks/>
          </p:cNvCxnSpPr>
          <p:nvPr/>
        </p:nvCxnSpPr>
        <p:spPr>
          <a:xfrm>
            <a:off x="8913412" y="848957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5780A55-1EB9-C346-7DAF-2933A93A3F68}"/>
              </a:ext>
            </a:extLst>
          </p:cNvPr>
          <p:cNvCxnSpPr>
            <a:cxnSpLocks/>
          </p:cNvCxnSpPr>
          <p:nvPr/>
        </p:nvCxnSpPr>
        <p:spPr>
          <a:xfrm>
            <a:off x="8913412" y="1961214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21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8FF5-9337-6281-F847-1AE708229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D3B9E-75F9-AFEE-BB75-96E4C4B4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SCHEDULE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F325EC-136D-ADED-5F70-6176D733C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전체 수행 기간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0A568-1876-AF01-C4A0-13E91719D052}"/>
              </a:ext>
            </a:extLst>
          </p:cNvPr>
          <p:cNvSpPr txBox="1"/>
          <p:nvPr/>
        </p:nvSpPr>
        <p:spPr>
          <a:xfrm>
            <a:off x="10065834" y="70871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진행 기간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BAD6F61-9F42-FE63-615D-CD5CEF4D30CC}"/>
              </a:ext>
            </a:extLst>
          </p:cNvPr>
          <p:cNvGrpSpPr/>
          <p:nvPr/>
        </p:nvGrpSpPr>
        <p:grpSpPr>
          <a:xfrm>
            <a:off x="3697302" y="2676363"/>
            <a:ext cx="4697740" cy="1627888"/>
            <a:chOff x="3303283" y="3111457"/>
            <a:chExt cx="4697740" cy="1057924"/>
          </a:xfrm>
        </p:grpSpPr>
        <p:sp>
          <p:nvSpPr>
            <p:cNvPr id="26" name="갈매기형 수장[C] 25">
              <a:extLst>
                <a:ext uri="{FF2B5EF4-FFF2-40B4-BE49-F238E27FC236}">
                  <a16:creationId xmlns:a16="http://schemas.microsoft.com/office/drawing/2014/main" id="{F9E21BE1-89E9-067A-3A3C-908FA0FA0DCE}"/>
                </a:ext>
              </a:extLst>
            </p:cNvPr>
            <p:cNvSpPr/>
            <p:nvPr/>
          </p:nvSpPr>
          <p:spPr>
            <a:xfrm>
              <a:off x="4803811" y="3111457"/>
              <a:ext cx="696335" cy="1057924"/>
            </a:xfrm>
            <a:prstGeom prst="chevr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[C] 26">
              <a:extLst>
                <a:ext uri="{FF2B5EF4-FFF2-40B4-BE49-F238E27FC236}">
                  <a16:creationId xmlns:a16="http://schemas.microsoft.com/office/drawing/2014/main" id="{B9686B49-5992-4E1A-9D0F-3631076CCC47}"/>
                </a:ext>
              </a:extLst>
            </p:cNvPr>
            <p:cNvSpPr/>
            <p:nvPr/>
          </p:nvSpPr>
          <p:spPr>
            <a:xfrm>
              <a:off x="5303987" y="3111457"/>
              <a:ext cx="696335" cy="1057924"/>
            </a:xfrm>
            <a:prstGeom prst="chevr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[C] 27">
              <a:extLst>
                <a:ext uri="{FF2B5EF4-FFF2-40B4-BE49-F238E27FC236}">
                  <a16:creationId xmlns:a16="http://schemas.microsoft.com/office/drawing/2014/main" id="{A597E7B5-A49A-C077-312D-250366AD4218}"/>
                </a:ext>
              </a:extLst>
            </p:cNvPr>
            <p:cNvSpPr/>
            <p:nvPr/>
          </p:nvSpPr>
          <p:spPr>
            <a:xfrm>
              <a:off x="5804163" y="3111457"/>
              <a:ext cx="696335" cy="1057924"/>
            </a:xfrm>
            <a:prstGeom prst="chevr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갈매기형 수장[C] 45">
              <a:extLst>
                <a:ext uri="{FF2B5EF4-FFF2-40B4-BE49-F238E27FC236}">
                  <a16:creationId xmlns:a16="http://schemas.microsoft.com/office/drawing/2014/main" id="{AEB5708F-6975-04C9-62C6-020DF718F0D0}"/>
                </a:ext>
              </a:extLst>
            </p:cNvPr>
            <p:cNvSpPr/>
            <p:nvPr/>
          </p:nvSpPr>
          <p:spPr>
            <a:xfrm>
              <a:off x="6304339" y="3111457"/>
              <a:ext cx="696335" cy="1057924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갈매기형 수장[C] 46">
              <a:extLst>
                <a:ext uri="{FF2B5EF4-FFF2-40B4-BE49-F238E27FC236}">
                  <a16:creationId xmlns:a16="http://schemas.microsoft.com/office/drawing/2014/main" id="{4453017A-A6B1-C3CC-BB23-D0B3FA700CEE}"/>
                </a:ext>
              </a:extLst>
            </p:cNvPr>
            <p:cNvSpPr/>
            <p:nvPr/>
          </p:nvSpPr>
          <p:spPr>
            <a:xfrm>
              <a:off x="6804515" y="3111457"/>
              <a:ext cx="696335" cy="1057924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갈매기형 수장[C] 47">
              <a:extLst>
                <a:ext uri="{FF2B5EF4-FFF2-40B4-BE49-F238E27FC236}">
                  <a16:creationId xmlns:a16="http://schemas.microsoft.com/office/drawing/2014/main" id="{C5B58DF6-4751-968E-BCEA-0566101A2CFB}"/>
                </a:ext>
              </a:extLst>
            </p:cNvPr>
            <p:cNvSpPr/>
            <p:nvPr/>
          </p:nvSpPr>
          <p:spPr>
            <a:xfrm>
              <a:off x="7304688" y="3111457"/>
              <a:ext cx="696335" cy="1057924"/>
            </a:xfrm>
            <a:prstGeom prst="chevr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갈매기형 수장[C] 49">
              <a:extLst>
                <a:ext uri="{FF2B5EF4-FFF2-40B4-BE49-F238E27FC236}">
                  <a16:creationId xmlns:a16="http://schemas.microsoft.com/office/drawing/2014/main" id="{142524AD-C42F-4E44-CC0C-D25098238F10}"/>
                </a:ext>
              </a:extLst>
            </p:cNvPr>
            <p:cNvSpPr/>
            <p:nvPr/>
          </p:nvSpPr>
          <p:spPr>
            <a:xfrm>
              <a:off x="3303283" y="3111457"/>
              <a:ext cx="696335" cy="105792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갈매기형 수장[C] 50">
              <a:extLst>
                <a:ext uri="{FF2B5EF4-FFF2-40B4-BE49-F238E27FC236}">
                  <a16:creationId xmlns:a16="http://schemas.microsoft.com/office/drawing/2014/main" id="{EBC37791-C4E5-1B55-43E5-2471E3A47227}"/>
                </a:ext>
              </a:extLst>
            </p:cNvPr>
            <p:cNvSpPr/>
            <p:nvPr/>
          </p:nvSpPr>
          <p:spPr>
            <a:xfrm>
              <a:off x="3803459" y="3111457"/>
              <a:ext cx="696335" cy="105792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갈매기형 수장[C] 51">
              <a:extLst>
                <a:ext uri="{FF2B5EF4-FFF2-40B4-BE49-F238E27FC236}">
                  <a16:creationId xmlns:a16="http://schemas.microsoft.com/office/drawing/2014/main" id="{89C29F06-2CE3-56F4-A7AA-BC63CC13ED81}"/>
                </a:ext>
              </a:extLst>
            </p:cNvPr>
            <p:cNvSpPr/>
            <p:nvPr/>
          </p:nvSpPr>
          <p:spPr>
            <a:xfrm>
              <a:off x="4303635" y="3111457"/>
              <a:ext cx="696335" cy="105792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4363A0A-9A37-1F32-CEA3-6E6F3D9AB8E2}"/>
              </a:ext>
            </a:extLst>
          </p:cNvPr>
          <p:cNvGrpSpPr/>
          <p:nvPr/>
        </p:nvGrpSpPr>
        <p:grpSpPr>
          <a:xfrm>
            <a:off x="2089375" y="2181454"/>
            <a:ext cx="8013250" cy="2495026"/>
            <a:chOff x="2218617" y="2181424"/>
            <a:chExt cx="8013250" cy="249502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A999544-4DE1-F37C-7227-41D94216F002}"/>
                </a:ext>
              </a:extLst>
            </p:cNvPr>
            <p:cNvGrpSpPr/>
            <p:nvPr/>
          </p:nvGrpSpPr>
          <p:grpSpPr>
            <a:xfrm>
              <a:off x="2218617" y="2181424"/>
              <a:ext cx="2612572" cy="2495005"/>
              <a:chOff x="1754422" y="2181466"/>
              <a:chExt cx="2612572" cy="2495005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A3C179E-5740-077A-E6E7-0202A5706DA2}"/>
                  </a:ext>
                </a:extLst>
              </p:cNvPr>
              <p:cNvSpPr/>
              <p:nvPr/>
            </p:nvSpPr>
            <p:spPr>
              <a:xfrm>
                <a:off x="1754423" y="2181466"/>
                <a:ext cx="2612571" cy="24950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600353FD-EAF9-7606-4908-53D6BA85D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4423" y="2801952"/>
                <a:ext cx="2612571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BFC8B3-90ED-F889-3C32-999C04E3E4AB}"/>
                  </a:ext>
                </a:extLst>
              </p:cNvPr>
              <p:cNvSpPr txBox="1"/>
              <p:nvPr/>
            </p:nvSpPr>
            <p:spPr>
              <a:xfrm>
                <a:off x="2496289" y="2307043"/>
                <a:ext cx="1128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tx2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AUGUST</a:t>
                </a:r>
                <a:endParaRPr kumimoji="1" lang="ko-KR" altLang="en-US" b="1" dirty="0">
                  <a:solidFill>
                    <a:schemeClr val="tx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10" name="양쪽 모서리가 둥근 사각형 9">
                <a:extLst>
                  <a:ext uri="{FF2B5EF4-FFF2-40B4-BE49-F238E27FC236}">
                    <a16:creationId xmlns:a16="http://schemas.microsoft.com/office/drawing/2014/main" id="{A18FCBD8-1B2A-4F44-8D19-B711A8482736}"/>
                  </a:ext>
                </a:extLst>
              </p:cNvPr>
              <p:cNvSpPr/>
              <p:nvPr/>
            </p:nvSpPr>
            <p:spPr>
              <a:xfrm rot="10800000">
                <a:off x="1754422" y="2824811"/>
                <a:ext cx="2612571" cy="1851639"/>
              </a:xfrm>
              <a:prstGeom prst="round2SameRect">
                <a:avLst>
                  <a:gd name="adj1" fmla="val 22918"/>
                  <a:gd name="adj2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C887E4-4B9A-B89D-6CAA-AD8469C4459B}"/>
                  </a:ext>
                </a:extLst>
              </p:cNvPr>
              <p:cNvSpPr txBox="1"/>
              <p:nvPr/>
            </p:nvSpPr>
            <p:spPr>
              <a:xfrm>
                <a:off x="2016189" y="2824790"/>
                <a:ext cx="2089033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0000" b="1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08.12</a:t>
                </a:r>
                <a:endParaRPr kumimoji="1" lang="ko-KR" altLang="en-US" sz="100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2B9B29F-00F7-9769-5ABC-3530840913AE}"/>
                </a:ext>
              </a:extLst>
            </p:cNvPr>
            <p:cNvGrpSpPr/>
            <p:nvPr/>
          </p:nvGrpSpPr>
          <p:grpSpPr>
            <a:xfrm>
              <a:off x="7619295" y="2181445"/>
              <a:ext cx="2612572" cy="2495005"/>
              <a:chOff x="1754422" y="2181466"/>
              <a:chExt cx="2612572" cy="2495005"/>
            </a:xfrm>
          </p:grpSpPr>
          <p:sp>
            <p:nvSpPr>
              <p:cNvPr id="56" name="모서리가 둥근 직사각형 55">
                <a:extLst>
                  <a:ext uri="{FF2B5EF4-FFF2-40B4-BE49-F238E27FC236}">
                    <a16:creationId xmlns:a16="http://schemas.microsoft.com/office/drawing/2014/main" id="{9B96F5E6-8F34-D9EE-DCAF-BD63B984B30A}"/>
                  </a:ext>
                </a:extLst>
              </p:cNvPr>
              <p:cNvSpPr/>
              <p:nvPr/>
            </p:nvSpPr>
            <p:spPr>
              <a:xfrm>
                <a:off x="1754423" y="2181466"/>
                <a:ext cx="2612571" cy="249500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D3CE8868-918A-CD33-6F3E-875845A64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4423" y="2801952"/>
                <a:ext cx="2612571" cy="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B7950F-91CF-39AB-1178-C90F0E87533F}"/>
                  </a:ext>
                </a:extLst>
              </p:cNvPr>
              <p:cNvSpPr txBox="1"/>
              <p:nvPr/>
            </p:nvSpPr>
            <p:spPr>
              <a:xfrm>
                <a:off x="2339196" y="2307043"/>
                <a:ext cx="1443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chemeClr val="tx2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NOVEMBER</a:t>
                </a:r>
                <a:endParaRPr kumimoji="1" lang="ko-KR" altLang="en-US" b="1" dirty="0">
                  <a:solidFill>
                    <a:schemeClr val="tx2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59" name="양쪽 모서리가 둥근 사각형 58">
                <a:extLst>
                  <a:ext uri="{FF2B5EF4-FFF2-40B4-BE49-F238E27FC236}">
                    <a16:creationId xmlns:a16="http://schemas.microsoft.com/office/drawing/2014/main" id="{5CF53089-C255-5681-E71C-C466C41B8DB6}"/>
                  </a:ext>
                </a:extLst>
              </p:cNvPr>
              <p:cNvSpPr/>
              <p:nvPr/>
            </p:nvSpPr>
            <p:spPr>
              <a:xfrm rot="10800000">
                <a:off x="1754422" y="2824811"/>
                <a:ext cx="2612571" cy="1851639"/>
              </a:xfrm>
              <a:prstGeom prst="round2SameRect">
                <a:avLst>
                  <a:gd name="adj1" fmla="val 22918"/>
                  <a:gd name="adj2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8C7076E-A629-AC99-BA49-0BEFE93A270E}"/>
                  </a:ext>
                </a:extLst>
              </p:cNvPr>
              <p:cNvSpPr txBox="1"/>
              <p:nvPr/>
            </p:nvSpPr>
            <p:spPr>
              <a:xfrm>
                <a:off x="2016189" y="2824790"/>
                <a:ext cx="208903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0000" b="1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11.20</a:t>
                </a:r>
                <a:endParaRPr kumimoji="1" lang="ko-KR" altLang="en-US" sz="100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2459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A24C7-5CFE-E766-BC67-65BBC9798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>
            <a:extLst>
              <a:ext uri="{FF2B5EF4-FFF2-40B4-BE49-F238E27FC236}">
                <a16:creationId xmlns:a16="http://schemas.microsoft.com/office/drawing/2014/main" id="{1B612CD4-66B0-4D99-0351-9DB4DC6A283C}"/>
              </a:ext>
            </a:extLst>
          </p:cNvPr>
          <p:cNvSpPr/>
          <p:nvPr/>
        </p:nvSpPr>
        <p:spPr>
          <a:xfrm>
            <a:off x="2055150" y="1209954"/>
            <a:ext cx="5838783" cy="5648046"/>
          </a:xfrm>
          <a:prstGeom prst="round2SameRect">
            <a:avLst>
              <a:gd name="adj1" fmla="val 7992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7C48E446-433E-F93E-3C29-23E9F5E7BD25}"/>
              </a:ext>
            </a:extLst>
          </p:cNvPr>
          <p:cNvSpPr/>
          <p:nvPr/>
        </p:nvSpPr>
        <p:spPr>
          <a:xfrm rot="16200000">
            <a:off x="6151190" y="771393"/>
            <a:ext cx="5648045" cy="6894498"/>
          </a:xfrm>
          <a:prstGeom prst="round1Rect">
            <a:avLst>
              <a:gd name="adj" fmla="val 14125"/>
            </a:avLst>
          </a:prstGeom>
          <a:solidFill>
            <a:schemeClr val="tx2"/>
          </a:solidFill>
          <a:ln>
            <a:noFill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A3DFF8-5927-964E-F15A-538274FA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SCHEDULE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A49FF6-E9A0-1B6E-94FF-06ED1161F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4690" y="271003"/>
            <a:ext cx="4648199" cy="685909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월별 목표 및 세부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C42BE-DF1F-B234-7B30-112E68D9A9B0}"/>
              </a:ext>
            </a:extLst>
          </p:cNvPr>
          <p:cNvSpPr txBox="1"/>
          <p:nvPr/>
        </p:nvSpPr>
        <p:spPr>
          <a:xfrm>
            <a:off x="10524292" y="708713"/>
            <a:ext cx="142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 작업 일정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D759D0-871C-4838-6F24-48EDFF749B92}"/>
              </a:ext>
            </a:extLst>
          </p:cNvPr>
          <p:cNvSpPr/>
          <p:nvPr/>
        </p:nvSpPr>
        <p:spPr>
          <a:xfrm>
            <a:off x="6771190" y="4572000"/>
            <a:ext cx="5025933" cy="1993976"/>
          </a:xfrm>
          <a:prstGeom prst="rect">
            <a:avLst/>
          </a:prstGeom>
          <a:solidFill>
            <a:srgbClr val="F3A258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8CDFE5-92E5-C175-6ABD-361F81726C36}"/>
              </a:ext>
            </a:extLst>
          </p:cNvPr>
          <p:cNvSpPr/>
          <p:nvPr/>
        </p:nvSpPr>
        <p:spPr>
          <a:xfrm>
            <a:off x="5925395" y="5243332"/>
            <a:ext cx="845795" cy="1322644"/>
          </a:xfrm>
          <a:prstGeom prst="rect">
            <a:avLst/>
          </a:prstGeom>
          <a:solidFill>
            <a:srgbClr val="F3A258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89DF8E-45FE-C8A4-8CCD-BB623855C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76152"/>
              </p:ext>
            </p:extLst>
          </p:nvPr>
        </p:nvGraphicFramePr>
        <p:xfrm>
          <a:off x="5941867" y="2587370"/>
          <a:ext cx="5838784" cy="3978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112">
                  <a:extLst>
                    <a:ext uri="{9D8B030D-6E8A-4147-A177-3AD203B41FA5}">
                      <a16:colId xmlns:a16="http://schemas.microsoft.com/office/drawing/2014/main" val="3724814732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01570406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396458093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4228389220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49686264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555835318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978887539"/>
                    </a:ext>
                  </a:extLst>
                </a:gridCol>
              </a:tblGrid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SUN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MON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TUE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WED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THI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FRI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SAT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476509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28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29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30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31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672231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67591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715626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00915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20998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DA9774-F323-B27D-E2D1-FE43D3FF09B0}"/>
              </a:ext>
            </a:extLst>
          </p:cNvPr>
          <p:cNvSpPr txBox="1"/>
          <p:nvPr/>
        </p:nvSpPr>
        <p:spPr>
          <a:xfrm>
            <a:off x="6096000" y="1567308"/>
            <a:ext cx="19495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  <a:latin typeface="Angsana New" panose="02020603050405020304" pitchFamily="18" charset="-34"/>
                <a:ea typeface="Pretendard SemiBold" panose="02000503000000020004" pitchFamily="2" charset="-127"/>
                <a:cs typeface="Angsana New" panose="02020603050405020304" pitchFamily="18" charset="-34"/>
              </a:rPr>
              <a:t>AUGUST</a:t>
            </a:r>
            <a:endParaRPr kumimoji="1" lang="ko-KR" altLang="en-US" sz="5000" b="1" dirty="0">
              <a:solidFill>
                <a:schemeClr val="bg1"/>
              </a:solidFill>
              <a:latin typeface="Angsana New" panose="02020603050405020304" pitchFamily="18" charset="-34"/>
              <a:ea typeface="Pretendard SemiBold" panose="02000503000000020004" pitchFamily="2" charset="-127"/>
              <a:cs typeface="Angsana New" panose="02020603050405020304" pitchFamily="18" charset="-34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BC98A4-1C43-FDC3-9E56-976671809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23" y="1818345"/>
            <a:ext cx="360000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67B768-C0BA-CB96-977B-E558729FE86B}"/>
              </a:ext>
            </a:extLst>
          </p:cNvPr>
          <p:cNvSpPr/>
          <p:nvPr/>
        </p:nvSpPr>
        <p:spPr>
          <a:xfrm>
            <a:off x="6771190" y="4572000"/>
            <a:ext cx="844952" cy="671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한쪽 모서리가 둥근 사각형 17">
            <a:extLst>
              <a:ext uri="{FF2B5EF4-FFF2-40B4-BE49-F238E27FC236}">
                <a16:creationId xmlns:a16="http://schemas.microsoft.com/office/drawing/2014/main" id="{E6AEB18F-5FA3-152D-A876-9E5DAEF2F15C}"/>
              </a:ext>
            </a:extLst>
          </p:cNvPr>
          <p:cNvSpPr/>
          <p:nvPr/>
        </p:nvSpPr>
        <p:spPr>
          <a:xfrm>
            <a:off x="-323313" y="2178345"/>
            <a:ext cx="5288852" cy="4864320"/>
          </a:xfrm>
          <a:prstGeom prst="round1Rect">
            <a:avLst>
              <a:gd name="adj" fmla="val 15183"/>
            </a:avLst>
          </a:prstGeom>
          <a:solidFill>
            <a:schemeClr val="bg2"/>
          </a:solidFill>
          <a:ln>
            <a:noFill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EBAFE-1FDD-71AF-9D1E-D37A8C4FF9ED}"/>
              </a:ext>
            </a:extLst>
          </p:cNvPr>
          <p:cNvSpPr txBox="1"/>
          <p:nvPr/>
        </p:nvSpPr>
        <p:spPr>
          <a:xfrm>
            <a:off x="774338" y="3389231"/>
            <a:ext cx="3845605" cy="3153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algn="r">
              <a:lnSpc>
                <a:spcPct val="120000"/>
              </a:lnSpc>
            </a:pP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시스템 디자인 기획서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전반적인 게임 시스템 메커니즘 및 알고리즘 설명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endParaRPr kumimoji="1" lang="en-US" altLang="ko-KR" sz="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레벨 디자인 기획서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레벨 별 디자인 및 난이도 배수 설정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endParaRPr kumimoji="1" lang="en-US" altLang="ko-KR" sz="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캐릭터 및 개체 디자인 기획서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주인공 캐릭터 및 아군 진영과 적군 진영의 </a:t>
            </a:r>
            <a:r>
              <a:rPr kumimoji="1"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endParaRPr kumimoji="1" lang="en-US" altLang="ko-KR" sz="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en-US" altLang="ko-KR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GUI </a:t>
            </a: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디자인 기획서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게임 화면의 구체적 구성과 </a:t>
            </a:r>
            <a:r>
              <a:rPr kumimoji="1"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GUI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서술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endParaRPr kumimoji="1" lang="en-US" altLang="ko-KR" sz="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스토리 컨셉 기획서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전체의 스토리 흐름과 주요 인물 설정 설명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49EA42-414F-077B-305F-AB9DA18F8339}"/>
              </a:ext>
            </a:extLst>
          </p:cNvPr>
          <p:cNvSpPr txBox="1"/>
          <p:nvPr/>
        </p:nvSpPr>
        <p:spPr>
          <a:xfrm>
            <a:off x="2764948" y="2583733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세부 기획서 작성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E4479C-70B2-F1FB-FF6B-447087B3666E}"/>
              </a:ext>
            </a:extLst>
          </p:cNvPr>
          <p:cNvSpPr txBox="1"/>
          <p:nvPr/>
        </p:nvSpPr>
        <p:spPr>
          <a:xfrm>
            <a:off x="3417371" y="2913720"/>
            <a:ext cx="12025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08.12</a:t>
            </a:r>
            <a:r>
              <a:rPr kumimoji="1" lang="ko-KR" altLang="en-US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09.01</a:t>
            </a:r>
            <a:endParaRPr kumimoji="1" lang="ko-KR" altLang="en-US" sz="13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F11753DB-FA14-4C82-64D8-9D727A989877}"/>
              </a:ext>
            </a:extLst>
          </p:cNvPr>
          <p:cNvCxnSpPr>
            <a:cxnSpLocks/>
          </p:cNvCxnSpPr>
          <p:nvPr/>
        </p:nvCxnSpPr>
        <p:spPr>
          <a:xfrm flipH="1">
            <a:off x="239111" y="3278567"/>
            <a:ext cx="4380832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8C178E2E-3292-A7FB-DA99-B15D1AA0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11" y="245845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8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31330-7BE8-B6D4-A251-E71A32D9F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>
            <a:extLst>
              <a:ext uri="{FF2B5EF4-FFF2-40B4-BE49-F238E27FC236}">
                <a16:creationId xmlns:a16="http://schemas.microsoft.com/office/drawing/2014/main" id="{E0710175-8888-3F4F-DEB9-509CC7DBC528}"/>
              </a:ext>
            </a:extLst>
          </p:cNvPr>
          <p:cNvSpPr/>
          <p:nvPr/>
        </p:nvSpPr>
        <p:spPr>
          <a:xfrm>
            <a:off x="2055150" y="1209954"/>
            <a:ext cx="5838783" cy="5648046"/>
          </a:xfrm>
          <a:prstGeom prst="round2SameRect">
            <a:avLst>
              <a:gd name="adj1" fmla="val 7992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89C972E5-3E2D-5B3E-CEAB-AC59B9535907}"/>
              </a:ext>
            </a:extLst>
          </p:cNvPr>
          <p:cNvSpPr/>
          <p:nvPr/>
        </p:nvSpPr>
        <p:spPr>
          <a:xfrm rot="16200000">
            <a:off x="6151191" y="771392"/>
            <a:ext cx="5648046" cy="6894500"/>
          </a:xfrm>
          <a:prstGeom prst="round1Rect">
            <a:avLst>
              <a:gd name="adj" fmla="val 14125"/>
            </a:avLst>
          </a:prstGeom>
          <a:solidFill>
            <a:schemeClr val="tx2"/>
          </a:solidFill>
          <a:ln>
            <a:noFill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E45BE5-AA7C-63D5-F729-36D1488D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SCHEDULE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417727-2DA7-7D11-B05D-52621FE68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4690" y="271003"/>
            <a:ext cx="4648199" cy="685909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월별 목표 및 세부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E9652-020A-613D-DF1B-A15D23702A5D}"/>
              </a:ext>
            </a:extLst>
          </p:cNvPr>
          <p:cNvSpPr txBox="1"/>
          <p:nvPr/>
        </p:nvSpPr>
        <p:spPr>
          <a:xfrm>
            <a:off x="10524292" y="708713"/>
            <a:ext cx="142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9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 작업 일정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98B95A-AE04-7CA5-4EDC-980AC1D46DAE}"/>
              </a:ext>
            </a:extLst>
          </p:cNvPr>
          <p:cNvSpPr/>
          <p:nvPr/>
        </p:nvSpPr>
        <p:spPr>
          <a:xfrm>
            <a:off x="6762731" y="3253468"/>
            <a:ext cx="5034392" cy="1323205"/>
          </a:xfrm>
          <a:prstGeom prst="rect">
            <a:avLst/>
          </a:prstGeom>
          <a:solidFill>
            <a:srgbClr val="F3A25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A6ED4F-6FB6-D3C8-66B3-209E99CF999E}"/>
              </a:ext>
            </a:extLst>
          </p:cNvPr>
          <p:cNvSpPr/>
          <p:nvPr/>
        </p:nvSpPr>
        <p:spPr>
          <a:xfrm>
            <a:off x="5935778" y="3919566"/>
            <a:ext cx="826954" cy="1323205"/>
          </a:xfrm>
          <a:prstGeom prst="rect">
            <a:avLst/>
          </a:prstGeom>
          <a:solidFill>
            <a:srgbClr val="F3A25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F91C4F-D148-F0AA-5CE1-DF25C7F78832}"/>
              </a:ext>
            </a:extLst>
          </p:cNvPr>
          <p:cNvSpPr/>
          <p:nvPr/>
        </p:nvSpPr>
        <p:spPr>
          <a:xfrm>
            <a:off x="6770967" y="4575797"/>
            <a:ext cx="5026156" cy="1323205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C9BB2-337D-B8C7-9975-A00B7BE77186}"/>
              </a:ext>
            </a:extLst>
          </p:cNvPr>
          <p:cNvSpPr/>
          <p:nvPr/>
        </p:nvSpPr>
        <p:spPr>
          <a:xfrm>
            <a:off x="5935778" y="5232165"/>
            <a:ext cx="835189" cy="1323205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7297EEF-D1BA-91EC-7B1A-0811F120C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032783"/>
              </p:ext>
            </p:extLst>
          </p:nvPr>
        </p:nvGraphicFramePr>
        <p:xfrm>
          <a:off x="5941867" y="2587370"/>
          <a:ext cx="5838784" cy="3978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112">
                  <a:extLst>
                    <a:ext uri="{9D8B030D-6E8A-4147-A177-3AD203B41FA5}">
                      <a16:colId xmlns:a16="http://schemas.microsoft.com/office/drawing/2014/main" val="3724814732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01570406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396458093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4228389220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49686264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555835318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978887539"/>
                    </a:ext>
                  </a:extLst>
                </a:gridCol>
              </a:tblGrid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SUN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MON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TUE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WED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THI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FRI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SAT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476509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672231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67591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715626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00915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20998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24DE94-F250-B5BC-80FD-A16B7751EA5F}"/>
              </a:ext>
            </a:extLst>
          </p:cNvPr>
          <p:cNvSpPr txBox="1"/>
          <p:nvPr/>
        </p:nvSpPr>
        <p:spPr>
          <a:xfrm>
            <a:off x="6096000" y="1567308"/>
            <a:ext cx="27943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  <a:latin typeface="Angsana New" panose="02020603050405020304" pitchFamily="18" charset="-34"/>
                <a:ea typeface="Pretendard SemiBold" panose="02000503000000020004" pitchFamily="2" charset="-127"/>
                <a:cs typeface="Angsana New" panose="02020603050405020304" pitchFamily="18" charset="-34"/>
              </a:rPr>
              <a:t>SEPTEMBER</a:t>
            </a:r>
            <a:endParaRPr kumimoji="1" lang="ko-KR" altLang="en-US" sz="5000" b="1" dirty="0">
              <a:solidFill>
                <a:schemeClr val="bg1"/>
              </a:solidFill>
              <a:latin typeface="Angsana New" panose="02020603050405020304" pitchFamily="18" charset="-34"/>
              <a:ea typeface="Pretendard SemiBold" panose="02000503000000020004" pitchFamily="2" charset="-127"/>
              <a:cs typeface="Angsana New" panose="02020603050405020304" pitchFamily="18" charset="-34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9BB8E4-2CF0-77B9-4DEF-BC53ACB2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23" y="1818345"/>
            <a:ext cx="360000" cy="360000"/>
          </a:xfrm>
          <a:prstGeom prst="rect">
            <a:avLst/>
          </a:prstGeom>
        </p:spPr>
      </p:pic>
      <p:sp>
        <p:nvSpPr>
          <p:cNvPr id="18" name="한쪽 모서리가 둥근 사각형 17">
            <a:extLst>
              <a:ext uri="{FF2B5EF4-FFF2-40B4-BE49-F238E27FC236}">
                <a16:creationId xmlns:a16="http://schemas.microsoft.com/office/drawing/2014/main" id="{EEAF2646-0A8D-19A0-066A-A1483751961E}"/>
              </a:ext>
            </a:extLst>
          </p:cNvPr>
          <p:cNvSpPr/>
          <p:nvPr/>
        </p:nvSpPr>
        <p:spPr>
          <a:xfrm>
            <a:off x="-323315" y="2178345"/>
            <a:ext cx="5288853" cy="4864320"/>
          </a:xfrm>
          <a:prstGeom prst="round1Rect">
            <a:avLst>
              <a:gd name="adj" fmla="val 15183"/>
            </a:avLst>
          </a:prstGeom>
          <a:solidFill>
            <a:schemeClr val="bg2"/>
          </a:solidFill>
          <a:ln>
            <a:noFill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7EF84-BD3C-20D7-4171-703307AC0A25}"/>
              </a:ext>
            </a:extLst>
          </p:cNvPr>
          <p:cNvSpPr txBox="1"/>
          <p:nvPr/>
        </p:nvSpPr>
        <p:spPr>
          <a:xfrm>
            <a:off x="1109366" y="3389231"/>
            <a:ext cx="3510577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화면별로 레이아웃을 구성하고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컨셉과 디자인에 맞는 이미지를 제작 및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D51F8A-7D5F-BC09-59AB-170C00D04425}"/>
              </a:ext>
            </a:extLst>
          </p:cNvPr>
          <p:cNvSpPr txBox="1"/>
          <p:nvPr/>
        </p:nvSpPr>
        <p:spPr>
          <a:xfrm>
            <a:off x="2774565" y="2583733"/>
            <a:ext cx="1845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화면별</a:t>
            </a:r>
            <a:r>
              <a:rPr kumimoji="1"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GUI </a:t>
            </a:r>
            <a:r>
              <a:rPr kumimoji="1"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1F2A2-2089-06BC-B043-5BC35E9F43F1}"/>
              </a:ext>
            </a:extLst>
          </p:cNvPr>
          <p:cNvSpPr txBox="1"/>
          <p:nvPr/>
        </p:nvSpPr>
        <p:spPr>
          <a:xfrm>
            <a:off x="3390119" y="2913720"/>
            <a:ext cx="12298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09.02</a:t>
            </a:r>
            <a:r>
              <a:rPr kumimoji="1" lang="ko-KR" altLang="en-US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09.15</a:t>
            </a:r>
            <a:endParaRPr kumimoji="1" lang="ko-KR" altLang="en-US" sz="13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9C3F5-7B53-2822-883D-31AC19A40360}"/>
              </a:ext>
            </a:extLst>
          </p:cNvPr>
          <p:cNvSpPr txBox="1"/>
          <p:nvPr/>
        </p:nvSpPr>
        <p:spPr>
          <a:xfrm>
            <a:off x="663732" y="5135065"/>
            <a:ext cx="3956211" cy="1493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algn="r">
              <a:lnSpc>
                <a:spcPct val="120000"/>
              </a:lnSpc>
            </a:pPr>
            <a:r>
              <a:rPr kumimoji="1" lang="ko-KR" altLang="en-US" sz="15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팝업창</a:t>
            </a: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시스템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 플레이 시에 사용되는 </a:t>
            </a:r>
            <a:r>
              <a:rPr kumimoji="1"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알림창과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설정창</a:t>
            </a: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기능 구현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endParaRPr kumimoji="1" lang="en-US" altLang="ko-KR" sz="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스테이지 시스템</a:t>
            </a:r>
            <a:endParaRPr kumimoji="1" lang="en-US" altLang="ko-KR" sz="15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게임을 시작하고 세이브파일 이용하는 기능 구현</a:t>
            </a:r>
            <a:endParaRPr kumimoji="1"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스테이지를 선택해 각 스테이지로 이동하는 기능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9310D-4AEC-E3D4-7206-62B31909B39E}"/>
              </a:ext>
            </a:extLst>
          </p:cNvPr>
          <p:cNvSpPr txBox="1"/>
          <p:nvPr/>
        </p:nvSpPr>
        <p:spPr>
          <a:xfrm>
            <a:off x="1315833" y="4329567"/>
            <a:ext cx="330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팝업창</a:t>
            </a:r>
            <a:r>
              <a:rPr kumimoji="1"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및 스테이지 시스템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E98AE-A523-6665-296B-24F431A3E239}"/>
              </a:ext>
            </a:extLst>
          </p:cNvPr>
          <p:cNvSpPr txBox="1"/>
          <p:nvPr/>
        </p:nvSpPr>
        <p:spPr>
          <a:xfrm>
            <a:off x="3383707" y="4659554"/>
            <a:ext cx="1236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09.16</a:t>
            </a:r>
            <a:r>
              <a:rPr kumimoji="1" lang="ko-KR" altLang="en-US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09.29</a:t>
            </a:r>
            <a:endParaRPr kumimoji="1" lang="ko-KR" altLang="en-US" sz="13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8CF24E-2905-06E7-CE5C-F8A9C9BB1C01}"/>
              </a:ext>
            </a:extLst>
          </p:cNvPr>
          <p:cNvSpPr/>
          <p:nvPr/>
        </p:nvSpPr>
        <p:spPr>
          <a:xfrm>
            <a:off x="6762731" y="3253468"/>
            <a:ext cx="844952" cy="671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146700-D403-3F44-B774-3C1A681D90B6}"/>
              </a:ext>
            </a:extLst>
          </p:cNvPr>
          <p:cNvSpPr/>
          <p:nvPr/>
        </p:nvSpPr>
        <p:spPr>
          <a:xfrm>
            <a:off x="6770967" y="3242317"/>
            <a:ext cx="844952" cy="671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8708DCE-68FF-079F-B30C-D7F5DBE6BFF4}"/>
              </a:ext>
            </a:extLst>
          </p:cNvPr>
          <p:cNvSpPr/>
          <p:nvPr/>
        </p:nvSpPr>
        <p:spPr>
          <a:xfrm>
            <a:off x="6762731" y="4575798"/>
            <a:ext cx="844952" cy="67133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E10D789C-B422-50C2-B0AE-38865F0BD4A5}"/>
              </a:ext>
            </a:extLst>
          </p:cNvPr>
          <p:cNvCxnSpPr>
            <a:cxnSpLocks/>
          </p:cNvCxnSpPr>
          <p:nvPr/>
        </p:nvCxnSpPr>
        <p:spPr>
          <a:xfrm flipH="1">
            <a:off x="239111" y="3278567"/>
            <a:ext cx="4380832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3A7F73AA-FC62-2E87-F6BF-21708189929F}"/>
              </a:ext>
            </a:extLst>
          </p:cNvPr>
          <p:cNvCxnSpPr>
            <a:cxnSpLocks/>
          </p:cNvCxnSpPr>
          <p:nvPr/>
        </p:nvCxnSpPr>
        <p:spPr>
          <a:xfrm flipH="1">
            <a:off x="239111" y="5024401"/>
            <a:ext cx="4380832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701698FD-5075-A960-1B41-D553287E2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11" y="245845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8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64F66-CEFB-9A84-318A-7DD30C98A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>
            <a:extLst>
              <a:ext uri="{FF2B5EF4-FFF2-40B4-BE49-F238E27FC236}">
                <a16:creationId xmlns:a16="http://schemas.microsoft.com/office/drawing/2014/main" id="{BED447DF-CD9E-22D8-B927-C95A6788A25C}"/>
              </a:ext>
            </a:extLst>
          </p:cNvPr>
          <p:cNvSpPr/>
          <p:nvPr/>
        </p:nvSpPr>
        <p:spPr>
          <a:xfrm>
            <a:off x="2055150" y="1209954"/>
            <a:ext cx="5838783" cy="5648046"/>
          </a:xfrm>
          <a:prstGeom prst="round2SameRect">
            <a:avLst>
              <a:gd name="adj1" fmla="val 7992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60EBD97E-4BC7-6A87-0F42-74F38835D98A}"/>
              </a:ext>
            </a:extLst>
          </p:cNvPr>
          <p:cNvSpPr/>
          <p:nvPr/>
        </p:nvSpPr>
        <p:spPr>
          <a:xfrm rot="16200000">
            <a:off x="6151190" y="771391"/>
            <a:ext cx="5648047" cy="6894500"/>
          </a:xfrm>
          <a:prstGeom prst="round1Rect">
            <a:avLst>
              <a:gd name="adj" fmla="val 14125"/>
            </a:avLst>
          </a:prstGeom>
          <a:solidFill>
            <a:schemeClr val="tx2"/>
          </a:solidFill>
          <a:ln>
            <a:noFill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C9D1D8-398F-2534-54D2-E3AA178C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SCHEDULE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CB4C3-8BFB-4B52-1765-1FD7A0685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4690" y="271003"/>
            <a:ext cx="4648199" cy="685909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월별 목표 및 세부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1C69E-8242-8676-AFCD-FD051054889B}"/>
              </a:ext>
            </a:extLst>
          </p:cNvPr>
          <p:cNvSpPr txBox="1"/>
          <p:nvPr/>
        </p:nvSpPr>
        <p:spPr>
          <a:xfrm>
            <a:off x="10429715" y="708713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 작업 일정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4130D3-6BA4-22D8-85E4-E4F789EFAF9C}"/>
              </a:ext>
            </a:extLst>
          </p:cNvPr>
          <p:cNvSpPr/>
          <p:nvPr/>
        </p:nvSpPr>
        <p:spPr>
          <a:xfrm>
            <a:off x="6773882" y="3253468"/>
            <a:ext cx="5034392" cy="660181"/>
          </a:xfrm>
          <a:prstGeom prst="rect">
            <a:avLst/>
          </a:prstGeom>
          <a:solidFill>
            <a:srgbClr val="F3A25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5CFD69-A625-88E0-B631-6DAACD02BA4E}"/>
              </a:ext>
            </a:extLst>
          </p:cNvPr>
          <p:cNvSpPr/>
          <p:nvPr/>
        </p:nvSpPr>
        <p:spPr>
          <a:xfrm>
            <a:off x="5935778" y="3919567"/>
            <a:ext cx="826954" cy="668258"/>
          </a:xfrm>
          <a:prstGeom prst="rect">
            <a:avLst/>
          </a:prstGeom>
          <a:solidFill>
            <a:srgbClr val="F3A25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07F2F5B-E970-8978-2721-4DE905A10FC8}"/>
              </a:ext>
            </a:extLst>
          </p:cNvPr>
          <p:cNvSpPr/>
          <p:nvPr/>
        </p:nvSpPr>
        <p:spPr>
          <a:xfrm>
            <a:off x="6773882" y="3913649"/>
            <a:ext cx="5034392" cy="1985346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30AE09-1D92-D899-7604-7E7070514D4F}"/>
              </a:ext>
            </a:extLst>
          </p:cNvPr>
          <p:cNvSpPr/>
          <p:nvPr/>
        </p:nvSpPr>
        <p:spPr>
          <a:xfrm>
            <a:off x="5935778" y="4586435"/>
            <a:ext cx="826954" cy="1979542"/>
          </a:xfrm>
          <a:prstGeom prst="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C096D98-217A-CB82-D50C-BF362811F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952488"/>
              </p:ext>
            </p:extLst>
          </p:nvPr>
        </p:nvGraphicFramePr>
        <p:xfrm>
          <a:off x="5941867" y="2587370"/>
          <a:ext cx="5838784" cy="3978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112">
                  <a:extLst>
                    <a:ext uri="{9D8B030D-6E8A-4147-A177-3AD203B41FA5}">
                      <a16:colId xmlns:a16="http://schemas.microsoft.com/office/drawing/2014/main" val="3724814732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01570406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396458093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4228389220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49686264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555835318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978887539"/>
                    </a:ext>
                  </a:extLst>
                </a:gridCol>
              </a:tblGrid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SUN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MON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TUE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WED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THI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FRI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SAT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476509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29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30</a:t>
                      </a:r>
                      <a:endParaRPr lang="ko-KR" altLang="en-US" sz="1300" b="0" i="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672231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67591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715626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00915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209983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6FD7D9-7525-D03D-72A1-47B6C255D745}"/>
              </a:ext>
            </a:extLst>
          </p:cNvPr>
          <p:cNvSpPr/>
          <p:nvPr/>
        </p:nvSpPr>
        <p:spPr>
          <a:xfrm>
            <a:off x="6770967" y="3231166"/>
            <a:ext cx="844952" cy="671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B2999-3CD5-814A-D6D4-F52E1333BE29}"/>
              </a:ext>
            </a:extLst>
          </p:cNvPr>
          <p:cNvSpPr txBox="1"/>
          <p:nvPr/>
        </p:nvSpPr>
        <p:spPr>
          <a:xfrm>
            <a:off x="6096000" y="1567308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  <a:latin typeface="Angsana New" panose="02020603050405020304" pitchFamily="18" charset="-34"/>
                <a:ea typeface="Pretendard SemiBold" panose="02000503000000020004" pitchFamily="2" charset="-127"/>
                <a:cs typeface="Angsana New" panose="02020603050405020304" pitchFamily="18" charset="-34"/>
              </a:rPr>
              <a:t>OCTOBER</a:t>
            </a:r>
            <a:endParaRPr kumimoji="1" lang="ko-KR" altLang="en-US" sz="5000" b="1" dirty="0">
              <a:solidFill>
                <a:schemeClr val="bg1"/>
              </a:solidFill>
              <a:latin typeface="Angsana New" panose="02020603050405020304" pitchFamily="18" charset="-34"/>
              <a:ea typeface="Pretendard SemiBold" panose="02000503000000020004" pitchFamily="2" charset="-127"/>
              <a:cs typeface="Angsana New" panose="02020603050405020304" pitchFamily="18" charset="-34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FCCA4B-239C-6B70-2E9B-0AEB2BC3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23" y="1818345"/>
            <a:ext cx="360000" cy="360000"/>
          </a:xfrm>
          <a:prstGeom prst="rect">
            <a:avLst/>
          </a:prstGeom>
        </p:spPr>
      </p:pic>
      <p:sp>
        <p:nvSpPr>
          <p:cNvPr id="18" name="한쪽 모서리가 둥근 사각형 17">
            <a:extLst>
              <a:ext uri="{FF2B5EF4-FFF2-40B4-BE49-F238E27FC236}">
                <a16:creationId xmlns:a16="http://schemas.microsoft.com/office/drawing/2014/main" id="{97AFC52B-8AF3-5C90-55F5-4B17681EEAF8}"/>
              </a:ext>
            </a:extLst>
          </p:cNvPr>
          <p:cNvSpPr/>
          <p:nvPr/>
        </p:nvSpPr>
        <p:spPr>
          <a:xfrm>
            <a:off x="-323313" y="2178346"/>
            <a:ext cx="5288852" cy="4864320"/>
          </a:xfrm>
          <a:prstGeom prst="round1Rect">
            <a:avLst>
              <a:gd name="adj" fmla="val 15183"/>
            </a:avLst>
          </a:prstGeom>
          <a:solidFill>
            <a:schemeClr val="bg2"/>
          </a:solidFill>
          <a:ln>
            <a:noFill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1B0DDD-B53C-9FF0-DA1A-DB6BEA63C7C5}"/>
              </a:ext>
            </a:extLst>
          </p:cNvPr>
          <p:cNvSpPr txBox="1"/>
          <p:nvPr/>
        </p:nvSpPr>
        <p:spPr>
          <a:xfrm>
            <a:off x="178021" y="3389231"/>
            <a:ext cx="4441922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프롤로그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에필로그 및 각 스테이지별 스토리 출력을 위해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대사 출력 기능과 대사에 따른 연출 변경 기능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D736B-A1B5-3D00-E631-22A748606AA8}"/>
              </a:ext>
            </a:extLst>
          </p:cNvPr>
          <p:cNvSpPr txBox="1"/>
          <p:nvPr/>
        </p:nvSpPr>
        <p:spPr>
          <a:xfrm>
            <a:off x="2040391" y="2583733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스토리 출력 시스템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6FC441-BB4A-EB30-3912-6B2E911FE5ED}"/>
              </a:ext>
            </a:extLst>
          </p:cNvPr>
          <p:cNvSpPr txBox="1"/>
          <p:nvPr/>
        </p:nvSpPr>
        <p:spPr>
          <a:xfrm>
            <a:off x="3385310" y="2913720"/>
            <a:ext cx="12346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09.30</a:t>
            </a:r>
            <a:r>
              <a:rPr kumimoji="1" lang="ko-KR" altLang="en-US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10.06</a:t>
            </a:r>
            <a:endParaRPr kumimoji="1" lang="ko-KR" altLang="en-US" sz="13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2BE6B55F-43EC-2B4E-BD1C-8630C6954C45}"/>
              </a:ext>
            </a:extLst>
          </p:cNvPr>
          <p:cNvCxnSpPr>
            <a:cxnSpLocks/>
          </p:cNvCxnSpPr>
          <p:nvPr/>
        </p:nvCxnSpPr>
        <p:spPr>
          <a:xfrm flipH="1">
            <a:off x="239111" y="3278567"/>
            <a:ext cx="4380832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BD2FE5-3F04-5938-1B16-E313E5CB300C}"/>
              </a:ext>
            </a:extLst>
          </p:cNvPr>
          <p:cNvSpPr txBox="1"/>
          <p:nvPr/>
        </p:nvSpPr>
        <p:spPr>
          <a:xfrm>
            <a:off x="178021" y="5111828"/>
            <a:ext cx="4441922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프롤로그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에필로그 및 각 스테이지별 스토리 출력을 위해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대사 출력 기능과 대사에 따른 연출 변경 기능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25A566-D9CF-0CC0-D8F0-4408D4BA9155}"/>
              </a:ext>
            </a:extLst>
          </p:cNvPr>
          <p:cNvSpPr txBox="1"/>
          <p:nvPr/>
        </p:nvSpPr>
        <p:spPr>
          <a:xfrm>
            <a:off x="2764947" y="4306330"/>
            <a:ext cx="1854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전투 시스템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478DE-6EC6-E625-11B6-5DA85E9F91C1}"/>
              </a:ext>
            </a:extLst>
          </p:cNvPr>
          <p:cNvSpPr txBox="1"/>
          <p:nvPr/>
        </p:nvSpPr>
        <p:spPr>
          <a:xfrm>
            <a:off x="3438208" y="4636317"/>
            <a:ext cx="11817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10.07</a:t>
            </a:r>
            <a:r>
              <a:rPr kumimoji="1" lang="ko-KR" altLang="en-US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10.27</a:t>
            </a:r>
            <a:endParaRPr kumimoji="1" lang="ko-KR" altLang="en-US" sz="13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AE6843C-B7EC-BD0E-B9D4-84AD011675FD}"/>
              </a:ext>
            </a:extLst>
          </p:cNvPr>
          <p:cNvCxnSpPr>
            <a:cxnSpLocks/>
          </p:cNvCxnSpPr>
          <p:nvPr/>
        </p:nvCxnSpPr>
        <p:spPr>
          <a:xfrm flipH="1">
            <a:off x="239111" y="5001164"/>
            <a:ext cx="4380832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D92307-E71F-8F66-494C-6DF7B707686D}"/>
              </a:ext>
            </a:extLst>
          </p:cNvPr>
          <p:cNvSpPr/>
          <p:nvPr/>
        </p:nvSpPr>
        <p:spPr>
          <a:xfrm>
            <a:off x="6762731" y="3253468"/>
            <a:ext cx="844952" cy="6713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AA494A-AF9D-6D4E-D3AD-5323CDAF3B05}"/>
              </a:ext>
            </a:extLst>
          </p:cNvPr>
          <p:cNvSpPr/>
          <p:nvPr/>
        </p:nvSpPr>
        <p:spPr>
          <a:xfrm>
            <a:off x="6769630" y="3930718"/>
            <a:ext cx="844952" cy="67133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899F48E-C279-F9FE-9368-617F3FA4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11" y="245845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5AE9B-134E-53E2-43C6-69FC68F3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양쪽 모서리가 둥근 사각형 18">
            <a:extLst>
              <a:ext uri="{FF2B5EF4-FFF2-40B4-BE49-F238E27FC236}">
                <a16:creationId xmlns:a16="http://schemas.microsoft.com/office/drawing/2014/main" id="{4415AB60-1BA2-9CF9-BD6B-B822A0C472AE}"/>
              </a:ext>
            </a:extLst>
          </p:cNvPr>
          <p:cNvSpPr/>
          <p:nvPr/>
        </p:nvSpPr>
        <p:spPr>
          <a:xfrm>
            <a:off x="2055150" y="1209954"/>
            <a:ext cx="5838783" cy="5648046"/>
          </a:xfrm>
          <a:prstGeom prst="round2SameRect">
            <a:avLst>
              <a:gd name="adj1" fmla="val 7992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한쪽 모서리가 둥근 사각형 6">
            <a:extLst>
              <a:ext uri="{FF2B5EF4-FFF2-40B4-BE49-F238E27FC236}">
                <a16:creationId xmlns:a16="http://schemas.microsoft.com/office/drawing/2014/main" id="{BCB00356-FE7D-701C-388A-39B85A362520}"/>
              </a:ext>
            </a:extLst>
          </p:cNvPr>
          <p:cNvSpPr/>
          <p:nvPr/>
        </p:nvSpPr>
        <p:spPr>
          <a:xfrm rot="16200000">
            <a:off x="6151190" y="771391"/>
            <a:ext cx="5648047" cy="6894500"/>
          </a:xfrm>
          <a:prstGeom prst="round1Rect">
            <a:avLst>
              <a:gd name="adj" fmla="val 14125"/>
            </a:avLst>
          </a:prstGeom>
          <a:solidFill>
            <a:schemeClr val="tx2"/>
          </a:solidFill>
          <a:ln>
            <a:noFill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4C198F-C52F-27AE-6E17-FE4C1621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SCHEDULE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78090D-942A-2E24-906B-95ACB00DD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4690" y="271003"/>
            <a:ext cx="4648199" cy="685909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월별 목표 및 세부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49E2C-3F04-05FB-76CC-1C56F58ADCD0}"/>
              </a:ext>
            </a:extLst>
          </p:cNvPr>
          <p:cNvSpPr txBox="1"/>
          <p:nvPr/>
        </p:nvSpPr>
        <p:spPr>
          <a:xfrm>
            <a:off x="10466584" y="708713"/>
            <a:ext cx="148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11</a:t>
            </a:r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 작업 일정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F379FB-160A-D00A-4C0C-AC626412FC8E}"/>
              </a:ext>
            </a:extLst>
          </p:cNvPr>
          <p:cNvSpPr/>
          <p:nvPr/>
        </p:nvSpPr>
        <p:spPr>
          <a:xfrm>
            <a:off x="6773882" y="3242317"/>
            <a:ext cx="5034392" cy="660181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1C4BEF-90CE-091F-4F52-9214C7B0A330}"/>
              </a:ext>
            </a:extLst>
          </p:cNvPr>
          <p:cNvSpPr/>
          <p:nvPr/>
        </p:nvSpPr>
        <p:spPr>
          <a:xfrm>
            <a:off x="5935778" y="3919567"/>
            <a:ext cx="826954" cy="668258"/>
          </a:xfrm>
          <a:prstGeom prst="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676899-62B3-8736-8AAA-B18A8DDCED4B}"/>
              </a:ext>
            </a:extLst>
          </p:cNvPr>
          <p:cNvSpPr/>
          <p:nvPr/>
        </p:nvSpPr>
        <p:spPr>
          <a:xfrm>
            <a:off x="6773882" y="3902498"/>
            <a:ext cx="5034392" cy="1332000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B468E3-67A1-B684-E057-FA5CCD0142EF}"/>
              </a:ext>
            </a:extLst>
          </p:cNvPr>
          <p:cNvSpPr/>
          <p:nvPr/>
        </p:nvSpPr>
        <p:spPr>
          <a:xfrm>
            <a:off x="5935778" y="4586434"/>
            <a:ext cx="826954" cy="1312561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32A95BD-9923-9123-79ED-8AD30295D4DB}"/>
              </a:ext>
            </a:extLst>
          </p:cNvPr>
          <p:cNvSpPr/>
          <p:nvPr/>
        </p:nvSpPr>
        <p:spPr>
          <a:xfrm>
            <a:off x="6773882" y="5245388"/>
            <a:ext cx="2515084" cy="653607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ABDE12-B2B6-0511-B456-1DACC55A8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33072"/>
              </p:ext>
            </p:extLst>
          </p:nvPr>
        </p:nvGraphicFramePr>
        <p:xfrm>
          <a:off x="5941867" y="2587370"/>
          <a:ext cx="5838784" cy="3978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112">
                  <a:extLst>
                    <a:ext uri="{9D8B030D-6E8A-4147-A177-3AD203B41FA5}">
                      <a16:colId xmlns:a16="http://schemas.microsoft.com/office/drawing/2014/main" val="3724814732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01570406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396458093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4228389220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496862647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555835318"/>
                    </a:ext>
                  </a:extLst>
                </a:gridCol>
                <a:gridCol w="834112">
                  <a:extLst>
                    <a:ext uri="{9D8B030D-6E8A-4147-A177-3AD203B41FA5}">
                      <a16:colId xmlns:a16="http://schemas.microsoft.com/office/drawing/2014/main" val="1978887539"/>
                    </a:ext>
                  </a:extLst>
                </a:gridCol>
              </a:tblGrid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SUN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MON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TUE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WED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THI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FRI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i="0" dirty="0">
                          <a:solidFill>
                            <a:schemeClr val="bg1"/>
                          </a:solidFill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SAT</a:t>
                      </a:r>
                      <a:endParaRPr lang="ko-KR" altLang="en-US" sz="1300" b="1" i="0" dirty="0">
                        <a:solidFill>
                          <a:schemeClr val="bg1"/>
                        </a:solidFill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476509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rgbClr val="818588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27</a:t>
                      </a:r>
                      <a:endParaRPr lang="ko-KR" altLang="en-US" sz="1300" b="0" i="0" dirty="0">
                        <a:solidFill>
                          <a:srgbClr val="818588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28</a:t>
                      </a:r>
                      <a:endParaRPr lang="ko-KR" altLang="en-US" sz="1300" b="0" i="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29</a:t>
                      </a:r>
                      <a:endParaRPr lang="ko-KR" altLang="en-US" sz="1300" b="0" i="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30</a:t>
                      </a:r>
                      <a:endParaRPr lang="ko-KR" altLang="en-US" sz="1300" b="0" i="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31</a:t>
                      </a:r>
                      <a:endParaRPr lang="ko-KR" altLang="en-US" sz="1300" b="0" i="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672231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67591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715626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21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22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23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00915"/>
                  </a:ext>
                </a:extLst>
              </a:tr>
              <a:tr h="6631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24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25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26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27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28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29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30</a:t>
                      </a:r>
                      <a:endParaRPr lang="ko-KR" altLang="en-US" sz="13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9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20998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B470EA4-A569-3984-E1DD-4615437E8DA7}"/>
              </a:ext>
            </a:extLst>
          </p:cNvPr>
          <p:cNvSpPr txBox="1"/>
          <p:nvPr/>
        </p:nvSpPr>
        <p:spPr>
          <a:xfrm>
            <a:off x="6096000" y="1567308"/>
            <a:ext cx="26773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000" b="1" dirty="0">
                <a:solidFill>
                  <a:schemeClr val="bg1"/>
                </a:solidFill>
                <a:latin typeface="Angsana New" panose="02020603050405020304" pitchFamily="18" charset="-34"/>
                <a:ea typeface="Pretendard SemiBold" panose="02000503000000020004" pitchFamily="2" charset="-127"/>
                <a:cs typeface="Angsana New" panose="02020603050405020304" pitchFamily="18" charset="-34"/>
              </a:rPr>
              <a:t>NOVEMBER</a:t>
            </a:r>
            <a:endParaRPr kumimoji="1" lang="ko-KR" altLang="en-US" sz="5000" b="1" dirty="0">
              <a:solidFill>
                <a:schemeClr val="bg1"/>
              </a:solidFill>
              <a:latin typeface="Angsana New" panose="02020603050405020304" pitchFamily="18" charset="-34"/>
              <a:ea typeface="Pretendard SemiBold" panose="02000503000000020004" pitchFamily="2" charset="-127"/>
              <a:cs typeface="Angsana New" panose="02020603050405020304" pitchFamily="18" charset="-34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BDB272-F709-834F-EBA5-3F6BD68F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123" y="1818345"/>
            <a:ext cx="360000" cy="360000"/>
          </a:xfrm>
          <a:prstGeom prst="rect">
            <a:avLst/>
          </a:prstGeom>
        </p:spPr>
      </p:pic>
      <p:sp>
        <p:nvSpPr>
          <p:cNvPr id="18" name="한쪽 모서리가 둥근 사각형 17">
            <a:extLst>
              <a:ext uri="{FF2B5EF4-FFF2-40B4-BE49-F238E27FC236}">
                <a16:creationId xmlns:a16="http://schemas.microsoft.com/office/drawing/2014/main" id="{F235C735-E69C-1912-F6B5-04289188FCA4}"/>
              </a:ext>
            </a:extLst>
          </p:cNvPr>
          <p:cNvSpPr/>
          <p:nvPr/>
        </p:nvSpPr>
        <p:spPr>
          <a:xfrm>
            <a:off x="-323313" y="2178346"/>
            <a:ext cx="5288852" cy="4864320"/>
          </a:xfrm>
          <a:prstGeom prst="round1Rect">
            <a:avLst>
              <a:gd name="adj" fmla="val 15183"/>
            </a:avLst>
          </a:prstGeom>
          <a:solidFill>
            <a:schemeClr val="bg2"/>
          </a:solidFill>
          <a:ln>
            <a:noFill/>
          </a:ln>
          <a:effectLst>
            <a:outerShdw blurRad="127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02938E-3041-A604-BCFF-02508963063A}"/>
              </a:ext>
            </a:extLst>
          </p:cNvPr>
          <p:cNvSpPr txBox="1"/>
          <p:nvPr/>
        </p:nvSpPr>
        <p:spPr>
          <a:xfrm>
            <a:off x="1157457" y="3389231"/>
            <a:ext cx="3462486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게임의 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BMG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SFX 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적용과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몰입도를 위한 프레임별 </a:t>
            </a:r>
            <a:r>
              <a:rPr kumimoji="1"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몹들의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움직임 적용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B0D61E-A805-BA04-FBB5-C9D619A71A43}"/>
              </a:ext>
            </a:extLst>
          </p:cNvPr>
          <p:cNvSpPr txBox="1"/>
          <p:nvPr/>
        </p:nvSpPr>
        <p:spPr>
          <a:xfrm>
            <a:off x="1033704" y="2583733"/>
            <a:ext cx="3586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게임 내 사운드 및 애니메이션 적용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3F554-366A-3D71-F70E-BCE13C533FAC}"/>
              </a:ext>
            </a:extLst>
          </p:cNvPr>
          <p:cNvSpPr txBox="1"/>
          <p:nvPr/>
        </p:nvSpPr>
        <p:spPr>
          <a:xfrm>
            <a:off x="3452636" y="2913720"/>
            <a:ext cx="11673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10.27</a:t>
            </a:r>
            <a:r>
              <a:rPr kumimoji="1" lang="ko-KR" altLang="en-US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11.03</a:t>
            </a:r>
            <a:endParaRPr kumimoji="1" lang="ko-KR" altLang="en-US" sz="13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789369A2-C0D7-C271-AAD3-DC3462C6040F}"/>
              </a:ext>
            </a:extLst>
          </p:cNvPr>
          <p:cNvCxnSpPr>
            <a:cxnSpLocks/>
          </p:cNvCxnSpPr>
          <p:nvPr/>
        </p:nvCxnSpPr>
        <p:spPr>
          <a:xfrm flipH="1">
            <a:off x="239111" y="3278567"/>
            <a:ext cx="4380832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6A61E84F-E46C-2362-72A0-4A76CF495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11" y="2458456"/>
            <a:ext cx="540000" cy="5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CC5C00-3C55-2AF6-1712-0C4A32DA19B6}"/>
              </a:ext>
            </a:extLst>
          </p:cNvPr>
          <p:cNvSpPr txBox="1"/>
          <p:nvPr/>
        </p:nvSpPr>
        <p:spPr>
          <a:xfrm>
            <a:off x="157183" y="5129309"/>
            <a:ext cx="4462760" cy="900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게임에 대한 전반적인 알파 테스트를 진행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버그사항을 확인하고 사용자 친화적인 프로그램이 되도록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6000" algn="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점진적으로 </a:t>
            </a:r>
            <a:r>
              <a:rPr kumimoji="1"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수정・보완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작업 진행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FEE14-1E27-3D5A-6BE3-662058AE7321}"/>
              </a:ext>
            </a:extLst>
          </p:cNvPr>
          <p:cNvSpPr txBox="1"/>
          <p:nvPr/>
        </p:nvSpPr>
        <p:spPr>
          <a:xfrm>
            <a:off x="1296597" y="4323811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테스트 진행 및 </a:t>
            </a:r>
            <a:r>
              <a:rPr kumimoji="1" lang="ko-KR" altLang="en-US" sz="20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수정・보완</a:t>
            </a:r>
            <a:r>
              <a:rPr kumimoji="1"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작업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F987F-616B-7E8A-FB95-9CEC768B193E}"/>
              </a:ext>
            </a:extLst>
          </p:cNvPr>
          <p:cNvSpPr txBox="1"/>
          <p:nvPr/>
        </p:nvSpPr>
        <p:spPr>
          <a:xfrm>
            <a:off x="3468666" y="4653798"/>
            <a:ext cx="11512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11.04</a:t>
            </a:r>
            <a:r>
              <a:rPr kumimoji="1" lang="ko-KR" altLang="en-US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11.20</a:t>
            </a:r>
            <a:endParaRPr kumimoji="1" lang="ko-KR" altLang="en-US" sz="13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FC5CE03-BA8B-80DC-C489-6ACCFCF9BA39}"/>
              </a:ext>
            </a:extLst>
          </p:cNvPr>
          <p:cNvCxnSpPr>
            <a:cxnSpLocks/>
          </p:cNvCxnSpPr>
          <p:nvPr/>
        </p:nvCxnSpPr>
        <p:spPr>
          <a:xfrm flipH="1">
            <a:off x="239111" y="5018645"/>
            <a:ext cx="4380832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F43B0E-EF0B-F036-03D1-B7B140ECCF4B}"/>
              </a:ext>
            </a:extLst>
          </p:cNvPr>
          <p:cNvSpPr/>
          <p:nvPr/>
        </p:nvSpPr>
        <p:spPr>
          <a:xfrm>
            <a:off x="6770967" y="3220015"/>
            <a:ext cx="844952" cy="671332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4A1853-340B-F44B-7C97-3A32A5CB5FCC}"/>
              </a:ext>
            </a:extLst>
          </p:cNvPr>
          <p:cNvSpPr/>
          <p:nvPr/>
        </p:nvSpPr>
        <p:spPr>
          <a:xfrm>
            <a:off x="6769630" y="3919567"/>
            <a:ext cx="844952" cy="67133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417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6E17A-A833-F1B3-28F7-46730513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920BA-4DAF-8FFC-6A85-9593D055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ABOUT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9388E-D548-025A-FD76-96CD0543A0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프로젝트 주제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7B68D-3CC2-08E2-27AB-87B3C8AD4680}"/>
              </a:ext>
            </a:extLst>
          </p:cNvPr>
          <p:cNvSpPr txBox="1"/>
          <p:nvPr/>
        </p:nvSpPr>
        <p:spPr>
          <a:xfrm>
            <a:off x="11370678" y="70871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F8B0BC-34F1-E457-5C32-C0D542DD3E06}"/>
              </a:ext>
            </a:extLst>
          </p:cNvPr>
          <p:cNvSpPr/>
          <p:nvPr/>
        </p:nvSpPr>
        <p:spPr>
          <a:xfrm>
            <a:off x="1821125" y="1742954"/>
            <a:ext cx="4068417" cy="433559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190500">
              <a:schemeClr val="tx1">
                <a:alpha val="30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1FA81-4C18-18C3-8769-8216DB87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29" y="2397406"/>
            <a:ext cx="1474808" cy="14748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420ADA-CB84-E80A-8D40-AC9C191BB0CE}"/>
              </a:ext>
            </a:extLst>
          </p:cNvPr>
          <p:cNvSpPr txBox="1"/>
          <p:nvPr/>
        </p:nvSpPr>
        <p:spPr>
          <a:xfrm>
            <a:off x="2684986" y="4166106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자신의 공격에 대한 고려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D87FB-1BEE-CD23-4435-6E2D8B0B29D4}"/>
              </a:ext>
            </a:extLst>
          </p:cNvPr>
          <p:cNvSpPr txBox="1"/>
          <p:nvPr/>
        </p:nvSpPr>
        <p:spPr>
          <a:xfrm>
            <a:off x="2131950" y="4831313"/>
            <a:ext cx="3446777" cy="10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 자신이 할 수 있는</a:t>
            </a:r>
            <a:endParaRPr kumimoji="1" lang="en-US" altLang="ko-KR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공격의 유형</a:t>
            </a:r>
            <a:r>
              <a:rPr kumimoji="1"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종류</a:t>
            </a:r>
            <a:r>
              <a:rPr kumimoji="1"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공격 가능 위치를</a:t>
            </a:r>
            <a:endParaRPr kumimoji="1" lang="en-US" altLang="ko-KR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모두 고려한 최적의 공격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B580AE-6EAD-2519-E7FB-24F5E8D12B08}"/>
              </a:ext>
            </a:extLst>
          </p:cNvPr>
          <p:cNvSpPr/>
          <p:nvPr/>
        </p:nvSpPr>
        <p:spPr>
          <a:xfrm>
            <a:off x="6302457" y="1742954"/>
            <a:ext cx="4068417" cy="43355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innerShdw blurRad="1905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BBE84C-0E42-4764-41FB-DE13B1D2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665" y="2331334"/>
            <a:ext cx="1692000" cy="1692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2772D1-EEE1-3A6C-E233-8F2294940BC5}"/>
              </a:ext>
            </a:extLst>
          </p:cNvPr>
          <p:cNvSpPr txBox="1"/>
          <p:nvPr/>
        </p:nvSpPr>
        <p:spPr>
          <a:xfrm>
            <a:off x="7492524" y="4209387"/>
            <a:ext cx="16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상대에 대한 파악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D9BE30-A75B-5AAF-E920-33DEA199FF62}"/>
              </a:ext>
            </a:extLst>
          </p:cNvPr>
          <p:cNvSpPr txBox="1"/>
          <p:nvPr/>
        </p:nvSpPr>
        <p:spPr>
          <a:xfrm>
            <a:off x="6613279" y="4866968"/>
            <a:ext cx="3446777" cy="10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상대 진영의 현재 체력 상태와</a:t>
            </a:r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상태이상 여부 등을 매 턴마다 파악해</a:t>
            </a:r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계속 확인하며 상황에 맞게 공격 진행</a:t>
            </a:r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629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EEC9F-794B-2CFB-5F90-7DF69FE72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F106FBD-ED78-3AFA-537F-14646BAA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239" y="3429000"/>
            <a:ext cx="6549966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RISK &amp; </a:t>
            </a:r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0B82FB8-E405-AE10-D017-C0ED4A2F1E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3616" y="5211738"/>
            <a:ext cx="4602811" cy="48331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리스크 관리 및 현재 진행 상황 보고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B06E2B6-E6E3-DDB3-D64B-B5B3192875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2317" y="2324287"/>
            <a:ext cx="2144110" cy="1295076"/>
          </a:xfrm>
        </p:spPr>
        <p:txBody>
          <a:bodyPr/>
          <a:lstStyle/>
          <a:p>
            <a:r>
              <a:rPr kumimoji="1" lang="en-US" altLang="ko-KR" dirty="0"/>
              <a:t>06</a:t>
            </a:r>
            <a:endParaRPr kumimoji="1"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5ABE720-FCFB-71DB-E0FA-59D4C711E6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40009" y="338896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61C0303-7115-84B4-EE49-2656FF2B64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3412" y="338896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리스크 관리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9BF320F-B54A-595D-21AC-9C0245EBB6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0009" y="1445660"/>
            <a:ext cx="473403" cy="515554"/>
          </a:xfrm>
        </p:spPr>
        <p:txBody>
          <a:bodyPr/>
          <a:lstStyle/>
          <a:p>
            <a:r>
              <a:rPr kumimoji="1" lang="en-US" altLang="ko-KR" dirty="0"/>
              <a:t>2.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9657620-7A44-F6CA-E307-DDB424CFBA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13412" y="1445660"/>
            <a:ext cx="2911365" cy="515554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현재 진행 상황 보고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4DC2A-4887-411E-932E-782620D71518}"/>
              </a:ext>
            </a:extLst>
          </p:cNvPr>
          <p:cNvSpPr txBox="1"/>
          <p:nvPr/>
        </p:nvSpPr>
        <p:spPr>
          <a:xfrm>
            <a:off x="1635185" y="4137228"/>
            <a:ext cx="59250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8000" b="1" dirty="0">
                <a:solidFill>
                  <a:schemeClr val="bg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CURRENT STATE</a:t>
            </a:r>
            <a:endParaRPr kumimoji="1" lang="ko-KR" altLang="en-US" sz="8000" b="1" dirty="0">
              <a:solidFill>
                <a:schemeClr val="bg2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B16FCB4-185E-A93B-6B98-FAFB68292286}"/>
              </a:ext>
            </a:extLst>
          </p:cNvPr>
          <p:cNvCxnSpPr>
            <a:cxnSpLocks/>
          </p:cNvCxnSpPr>
          <p:nvPr/>
        </p:nvCxnSpPr>
        <p:spPr>
          <a:xfrm>
            <a:off x="8913412" y="848957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FAF7108-3051-8BE6-88B4-8406BE80E8A7}"/>
              </a:ext>
            </a:extLst>
          </p:cNvPr>
          <p:cNvCxnSpPr>
            <a:cxnSpLocks/>
          </p:cNvCxnSpPr>
          <p:nvPr/>
        </p:nvCxnSpPr>
        <p:spPr>
          <a:xfrm>
            <a:off x="8913412" y="1961214"/>
            <a:ext cx="2911365" cy="0"/>
          </a:xfrm>
          <a:prstGeom prst="line">
            <a:avLst/>
          </a:prstGeom>
          <a:ln w="95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037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2F180-A36E-D8DC-AB63-61082ABEA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7093DF71-E36F-EA06-16B3-312CBA311447}"/>
              </a:ext>
            </a:extLst>
          </p:cNvPr>
          <p:cNvSpPr/>
          <p:nvPr/>
        </p:nvSpPr>
        <p:spPr>
          <a:xfrm>
            <a:off x="5252487" y="3493698"/>
            <a:ext cx="1550102" cy="780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8AE78E-D1BB-D6E2-F6E6-EACA592AD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RISK &amp; CURRENT STATE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677561-57AE-D54C-C21E-AA934F62D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리스크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0A5A7A-CE8D-0CC3-3B3E-2AEF160B083E}"/>
              </a:ext>
            </a:extLst>
          </p:cNvPr>
          <p:cNvSpPr txBox="1"/>
          <p:nvPr/>
        </p:nvSpPr>
        <p:spPr>
          <a:xfrm>
            <a:off x="10264605" y="708713"/>
            <a:ext cx="16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일정 관련 리스크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74A5E6A8-2E26-53E3-543E-9AFFFA349647}"/>
              </a:ext>
            </a:extLst>
          </p:cNvPr>
          <p:cNvSpPr/>
          <p:nvPr/>
        </p:nvSpPr>
        <p:spPr>
          <a:xfrm>
            <a:off x="5252486" y="3225716"/>
            <a:ext cx="1378870" cy="1318570"/>
          </a:xfrm>
          <a:prstGeom prst="rightArrow">
            <a:avLst>
              <a:gd name="adj1" fmla="val 59237"/>
              <a:gd name="adj2" fmla="val 6369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4C7BA85-04AE-F316-A05F-D564A055A98E}"/>
              </a:ext>
            </a:extLst>
          </p:cNvPr>
          <p:cNvGrpSpPr/>
          <p:nvPr/>
        </p:nvGrpSpPr>
        <p:grpSpPr>
          <a:xfrm>
            <a:off x="1435990" y="1717681"/>
            <a:ext cx="3818740" cy="3485890"/>
            <a:chOff x="1435990" y="1717681"/>
            <a:chExt cx="3818740" cy="3485890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C02C222-3220-225C-83F0-F81D8A6ABA5E}"/>
                </a:ext>
              </a:extLst>
            </p:cNvPr>
            <p:cNvGrpSpPr/>
            <p:nvPr/>
          </p:nvGrpSpPr>
          <p:grpSpPr>
            <a:xfrm>
              <a:off x="1435990" y="2566431"/>
              <a:ext cx="3818740" cy="1318570"/>
              <a:chOff x="1437109" y="2588678"/>
              <a:chExt cx="3818740" cy="1318570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FFA801-4E60-8F9E-ADF4-18C36042CBA5}"/>
                  </a:ext>
                </a:extLst>
              </p:cNvPr>
              <p:cNvSpPr/>
              <p:nvPr/>
            </p:nvSpPr>
            <p:spPr>
              <a:xfrm>
                <a:off x="1437109" y="2588678"/>
                <a:ext cx="3818740" cy="131857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7718E19-B9C9-CA06-9FA9-46BB6C80429B}"/>
                  </a:ext>
                </a:extLst>
              </p:cNvPr>
              <p:cNvGrpSpPr/>
              <p:nvPr/>
            </p:nvGrpSpPr>
            <p:grpSpPr>
              <a:xfrm>
                <a:off x="1524989" y="2763746"/>
                <a:ext cx="3640741" cy="968434"/>
                <a:chOff x="1524992" y="2647241"/>
                <a:chExt cx="3640741" cy="968434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CBA009-EEFD-A2EA-EEF1-50C263C4F6EB}"/>
                    </a:ext>
                  </a:extLst>
                </p:cNvPr>
                <p:cNvSpPr txBox="1"/>
                <p:nvPr/>
              </p:nvSpPr>
              <p:spPr>
                <a:xfrm>
                  <a:off x="1924141" y="2647241"/>
                  <a:ext cx="28424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일정 내의 작업 소화 시간 부족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1853564-B895-E00A-D3BC-FE8FAD7FE29B}"/>
                    </a:ext>
                  </a:extLst>
                </p:cNvPr>
                <p:cNvSpPr txBox="1"/>
                <p:nvPr/>
              </p:nvSpPr>
              <p:spPr>
                <a:xfrm>
                  <a:off x="1524992" y="3061677"/>
                  <a:ext cx="364074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작업 일정이 일주일 단위로 짜여 있고</a:t>
                  </a:r>
                  <a:r>
                    <a: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</a:t>
                  </a:r>
                </a:p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작업이 밀리기 시작하면 계속 밀릴 가능성 높음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BA485C0-413A-086D-0C3B-FCA0A1063A8B}"/>
                </a:ext>
              </a:extLst>
            </p:cNvPr>
            <p:cNvGrpSpPr/>
            <p:nvPr/>
          </p:nvGrpSpPr>
          <p:grpSpPr>
            <a:xfrm>
              <a:off x="1435990" y="3885001"/>
              <a:ext cx="3818740" cy="1318570"/>
              <a:chOff x="1435990" y="3885001"/>
              <a:chExt cx="3818740" cy="1318570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4063FC0-7CB0-CB43-76DC-42FC7B996216}"/>
                  </a:ext>
                </a:extLst>
              </p:cNvPr>
              <p:cNvSpPr/>
              <p:nvPr/>
            </p:nvSpPr>
            <p:spPr>
              <a:xfrm>
                <a:off x="1435990" y="3885001"/>
                <a:ext cx="3818740" cy="131857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83A61AC8-D1A4-C92E-48E0-A03476ECE68B}"/>
                  </a:ext>
                </a:extLst>
              </p:cNvPr>
              <p:cNvGrpSpPr/>
              <p:nvPr/>
            </p:nvGrpSpPr>
            <p:grpSpPr>
              <a:xfrm>
                <a:off x="1607226" y="4060069"/>
                <a:ext cx="3474028" cy="968434"/>
                <a:chOff x="1608354" y="2647241"/>
                <a:chExt cx="3474028" cy="968434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6DB5293-F990-71DE-E95D-037EB510470B}"/>
                    </a:ext>
                  </a:extLst>
                </p:cNvPr>
                <p:cNvSpPr txBox="1"/>
                <p:nvPr/>
              </p:nvSpPr>
              <p:spPr>
                <a:xfrm>
                  <a:off x="2475576" y="2647241"/>
                  <a:ext cx="17395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일정 변경 및 삭제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219FDE6D-05F6-771D-0B6A-44D67A4CC1CD}"/>
                    </a:ext>
                  </a:extLst>
                </p:cNvPr>
                <p:cNvSpPr txBox="1"/>
                <p:nvPr/>
              </p:nvSpPr>
              <p:spPr>
                <a:xfrm>
                  <a:off x="1608354" y="3061677"/>
                  <a:ext cx="347402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프로젝트 진행 시 일정이 모종의 이유로 인해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변경되거나 삭제</a:t>
                  </a:r>
                  <a:r>
                    <a:rPr kumimoji="1" lang="en-US" altLang="ko-KR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,</a:t>
                  </a:r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 추가됨</a:t>
                  </a: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8F27571-8E0D-9FDB-D134-7BA7D0A7E6B5}"/>
                </a:ext>
              </a:extLst>
            </p:cNvPr>
            <p:cNvGrpSpPr/>
            <p:nvPr/>
          </p:nvGrpSpPr>
          <p:grpSpPr>
            <a:xfrm>
              <a:off x="2399462" y="1717681"/>
              <a:ext cx="1883850" cy="375972"/>
              <a:chOff x="2399462" y="1717681"/>
              <a:chExt cx="1883850" cy="37597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A52EA60-DEAA-FA19-C43E-FA7F78D828C8}"/>
                  </a:ext>
                </a:extLst>
              </p:cNvPr>
              <p:cNvSpPr txBox="1"/>
              <p:nvPr/>
            </p:nvSpPr>
            <p:spPr>
              <a:xfrm>
                <a:off x="2399463" y="1717681"/>
                <a:ext cx="1883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solidFill>
                      <a:schemeClr val="tx2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발생 가능한 리스크</a:t>
                </a:r>
              </a:p>
            </p:txBody>
          </p:sp>
          <p:cxnSp>
            <p:nvCxnSpPr>
              <p:cNvPr id="81" name="직선 연결선[R] 80">
                <a:extLst>
                  <a:ext uri="{FF2B5EF4-FFF2-40B4-BE49-F238E27FC236}">
                    <a16:creationId xmlns:a16="http://schemas.microsoft.com/office/drawing/2014/main" id="{CC0C3817-CE07-DE17-9088-F0DC9A2B1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9462" y="2093653"/>
                <a:ext cx="188384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D06DD41-6546-C6D8-9310-96A13F7BF3AC}"/>
              </a:ext>
            </a:extLst>
          </p:cNvPr>
          <p:cNvGrpSpPr/>
          <p:nvPr/>
        </p:nvGrpSpPr>
        <p:grpSpPr>
          <a:xfrm>
            <a:off x="6804832" y="1717681"/>
            <a:ext cx="4091559" cy="3480314"/>
            <a:chOff x="6804832" y="1717681"/>
            <a:chExt cx="4091559" cy="3480314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B166FDC-1831-8E6E-EE07-189B9062121D}"/>
                </a:ext>
              </a:extLst>
            </p:cNvPr>
            <p:cNvGrpSpPr/>
            <p:nvPr/>
          </p:nvGrpSpPr>
          <p:grpSpPr>
            <a:xfrm>
              <a:off x="6804836" y="2566431"/>
              <a:ext cx="4091555" cy="1318570"/>
              <a:chOff x="6668429" y="2565162"/>
              <a:chExt cx="4091555" cy="1318570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67D43B0-38A8-F477-0FD1-E41949549AEC}"/>
                  </a:ext>
                </a:extLst>
              </p:cNvPr>
              <p:cNvSpPr/>
              <p:nvPr/>
            </p:nvSpPr>
            <p:spPr>
              <a:xfrm>
                <a:off x="6668429" y="2565162"/>
                <a:ext cx="4091555" cy="131857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D283E0F9-1D55-D321-5475-AEB91297E3FA}"/>
                  </a:ext>
                </a:extLst>
              </p:cNvPr>
              <p:cNvGrpSpPr/>
              <p:nvPr/>
            </p:nvGrpSpPr>
            <p:grpSpPr>
              <a:xfrm>
                <a:off x="6727123" y="2744343"/>
                <a:ext cx="3974165" cy="968434"/>
                <a:chOff x="1358287" y="2647241"/>
                <a:chExt cx="3974165" cy="968434"/>
              </a:xfrm>
            </p:grpSpPr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7D20733-5054-CDA1-61A9-1FD1F6481891}"/>
                    </a:ext>
                  </a:extLst>
                </p:cNvPr>
                <p:cNvSpPr txBox="1"/>
                <p:nvPr/>
              </p:nvSpPr>
              <p:spPr>
                <a:xfrm>
                  <a:off x="2276805" y="2647241"/>
                  <a:ext cx="21371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일정의 유동적인 조정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EA4F79-6275-EFD3-E72A-29C979B1B95A}"/>
                    </a:ext>
                  </a:extLst>
                </p:cNvPr>
                <p:cNvSpPr txBox="1"/>
                <p:nvPr/>
              </p:nvSpPr>
              <p:spPr>
                <a:xfrm>
                  <a:off x="1358287" y="3061677"/>
                  <a:ext cx="39741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작업 주기마다 기능별 구현을 진행해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어떤 기능을 언제 개발해도 수월하게 연결하도록 함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7697CAF-0E4C-C03A-5641-E55334D86D55}"/>
                </a:ext>
              </a:extLst>
            </p:cNvPr>
            <p:cNvGrpSpPr/>
            <p:nvPr/>
          </p:nvGrpSpPr>
          <p:grpSpPr>
            <a:xfrm>
              <a:off x="6804832" y="3879425"/>
              <a:ext cx="4091555" cy="1318570"/>
              <a:chOff x="6680136" y="3888092"/>
              <a:chExt cx="4091555" cy="1318570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AB68953-B9D0-4776-76A9-686D46057ECB}"/>
                  </a:ext>
                </a:extLst>
              </p:cNvPr>
              <p:cNvSpPr/>
              <p:nvPr/>
            </p:nvSpPr>
            <p:spPr>
              <a:xfrm>
                <a:off x="6680136" y="3888092"/>
                <a:ext cx="4091555" cy="13185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F84B2968-AD9A-2382-3E9A-D1998AEF5099}"/>
                  </a:ext>
                </a:extLst>
              </p:cNvPr>
              <p:cNvGrpSpPr/>
              <p:nvPr/>
            </p:nvGrpSpPr>
            <p:grpSpPr>
              <a:xfrm>
                <a:off x="6988899" y="4068736"/>
                <a:ext cx="3474028" cy="968434"/>
                <a:chOff x="1608361" y="2647241"/>
                <a:chExt cx="3474028" cy="968434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6FE99C6-29B5-9CAF-4A1D-5337FE7514D5}"/>
                    </a:ext>
                  </a:extLst>
                </p:cNvPr>
                <p:cNvSpPr txBox="1"/>
                <p:nvPr/>
              </p:nvSpPr>
              <p:spPr>
                <a:xfrm>
                  <a:off x="2105288" y="2647241"/>
                  <a:ext cx="24801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활발한 커뮤니케이션 진행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05AD64F-3AE6-F9D7-8246-6EEC3507E924}"/>
                    </a:ext>
                  </a:extLst>
                </p:cNvPr>
                <p:cNvSpPr txBox="1"/>
                <p:nvPr/>
              </p:nvSpPr>
              <p:spPr>
                <a:xfrm>
                  <a:off x="1608361" y="3061677"/>
                  <a:ext cx="347402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해당 리스크 예방을 위한 원활한 소통과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일정 변경에 대한 즉각적 고지로 피해 최소화</a:t>
                  </a:r>
                </a:p>
              </p:txBody>
            </p: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0561B81-EEFB-1934-83D8-C71DEBD2A8DC}"/>
                </a:ext>
              </a:extLst>
            </p:cNvPr>
            <p:cNvGrpSpPr/>
            <p:nvPr/>
          </p:nvGrpSpPr>
          <p:grpSpPr>
            <a:xfrm>
              <a:off x="7980824" y="1717681"/>
              <a:ext cx="1739580" cy="375972"/>
              <a:chOff x="7980824" y="1717681"/>
              <a:chExt cx="1739580" cy="37597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FCA6602-F76B-FC24-12E7-0D92C6839D5E}"/>
                  </a:ext>
                </a:extLst>
              </p:cNvPr>
              <p:cNvSpPr txBox="1"/>
              <p:nvPr/>
            </p:nvSpPr>
            <p:spPr>
              <a:xfrm>
                <a:off x="7980824" y="1717681"/>
                <a:ext cx="1739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solidFill>
                      <a:schemeClr val="tx2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예방 및 해결 방안</a:t>
                </a:r>
              </a:p>
            </p:txBody>
          </p: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1ED3A66A-3D44-59C3-1551-70C848D71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0824" y="2093653"/>
                <a:ext cx="173958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1373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8B66-976F-1283-FC85-E6242E28A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971791-CCBC-A27C-6BEE-862A01D4DD2D}"/>
              </a:ext>
            </a:extLst>
          </p:cNvPr>
          <p:cNvSpPr/>
          <p:nvPr/>
        </p:nvSpPr>
        <p:spPr>
          <a:xfrm>
            <a:off x="5252487" y="3493698"/>
            <a:ext cx="1550102" cy="7806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782389-5545-A636-ABDE-EE33614B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RISK &amp; CURRENT STATE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0DACD4-7F83-736A-5970-F58FF0FF70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리스크 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678F74-7B3A-BA53-1423-E8CBA8C1A515}"/>
              </a:ext>
            </a:extLst>
          </p:cNvPr>
          <p:cNvSpPr txBox="1"/>
          <p:nvPr/>
        </p:nvSpPr>
        <p:spPr>
          <a:xfrm>
            <a:off x="10264605" y="708713"/>
            <a:ext cx="16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 관련 리스크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1" name="오른쪽 화살표[R] 70">
            <a:extLst>
              <a:ext uri="{FF2B5EF4-FFF2-40B4-BE49-F238E27FC236}">
                <a16:creationId xmlns:a16="http://schemas.microsoft.com/office/drawing/2014/main" id="{8E0CEEC1-31E5-503E-EFF9-C7AA73F0A71D}"/>
              </a:ext>
            </a:extLst>
          </p:cNvPr>
          <p:cNvSpPr/>
          <p:nvPr/>
        </p:nvSpPr>
        <p:spPr>
          <a:xfrm>
            <a:off x="5252486" y="3225716"/>
            <a:ext cx="1378870" cy="1318570"/>
          </a:xfrm>
          <a:prstGeom prst="rightArrow">
            <a:avLst>
              <a:gd name="adj1" fmla="val 59237"/>
              <a:gd name="adj2" fmla="val 6369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02F0C1B-2B62-9A27-C648-86ACEF2AF7B8}"/>
              </a:ext>
            </a:extLst>
          </p:cNvPr>
          <p:cNvGrpSpPr/>
          <p:nvPr/>
        </p:nvGrpSpPr>
        <p:grpSpPr>
          <a:xfrm>
            <a:off x="1435990" y="1717681"/>
            <a:ext cx="3818740" cy="3485890"/>
            <a:chOff x="1435990" y="1717681"/>
            <a:chExt cx="3818740" cy="3485890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A41104B-17D2-6D4B-E4CB-69DD20F4740D}"/>
                </a:ext>
              </a:extLst>
            </p:cNvPr>
            <p:cNvGrpSpPr/>
            <p:nvPr/>
          </p:nvGrpSpPr>
          <p:grpSpPr>
            <a:xfrm>
              <a:off x="1435990" y="2566431"/>
              <a:ext cx="3818740" cy="1318570"/>
              <a:chOff x="1437109" y="2588678"/>
              <a:chExt cx="3818740" cy="1318570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BA4F497-C858-33DD-8B63-8CC19CCC3391}"/>
                  </a:ext>
                </a:extLst>
              </p:cNvPr>
              <p:cNvSpPr/>
              <p:nvPr/>
            </p:nvSpPr>
            <p:spPr>
              <a:xfrm>
                <a:off x="1437109" y="2588678"/>
                <a:ext cx="3818740" cy="131857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5451EA4F-E2B7-CF4F-53B6-B06FF4411F24}"/>
                  </a:ext>
                </a:extLst>
              </p:cNvPr>
              <p:cNvGrpSpPr/>
              <p:nvPr/>
            </p:nvGrpSpPr>
            <p:grpSpPr>
              <a:xfrm>
                <a:off x="1632396" y="2763746"/>
                <a:ext cx="3425938" cy="968434"/>
                <a:chOff x="1632399" y="2647241"/>
                <a:chExt cx="3425938" cy="968434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3AE101-F137-9E13-E75B-3CB3445ABD20}"/>
                    </a:ext>
                  </a:extLst>
                </p:cNvPr>
                <p:cNvSpPr txBox="1"/>
                <p:nvPr/>
              </p:nvSpPr>
              <p:spPr>
                <a:xfrm>
                  <a:off x="2403443" y="2647241"/>
                  <a:ext cx="18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기획의 명확성 부족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61DAFCC-1AA9-52D5-D828-4BC3F91951E9}"/>
                    </a:ext>
                  </a:extLst>
                </p:cNvPr>
                <p:cNvSpPr txBox="1"/>
                <p:nvPr/>
              </p:nvSpPr>
              <p:spPr>
                <a:xfrm>
                  <a:off x="1632399" y="3061677"/>
                  <a:ext cx="342593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기획자가 의도한 사항이 전달되지 않거나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내용이 명확하지 않아 이해하기 어려운 경우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1E797C8-728E-935C-920F-62100A086A4C}"/>
                </a:ext>
              </a:extLst>
            </p:cNvPr>
            <p:cNvGrpSpPr/>
            <p:nvPr/>
          </p:nvGrpSpPr>
          <p:grpSpPr>
            <a:xfrm>
              <a:off x="1435990" y="3885001"/>
              <a:ext cx="3818740" cy="1318570"/>
              <a:chOff x="1435990" y="3885001"/>
              <a:chExt cx="3818740" cy="1318570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3F58907E-F364-C7E7-76E3-12EE385FD0DC}"/>
                  </a:ext>
                </a:extLst>
              </p:cNvPr>
              <p:cNvSpPr/>
              <p:nvPr/>
            </p:nvSpPr>
            <p:spPr>
              <a:xfrm>
                <a:off x="1435990" y="3885001"/>
                <a:ext cx="3818740" cy="131857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D0AE949E-CA59-9498-1FE6-5B3079C6C278}"/>
                  </a:ext>
                </a:extLst>
              </p:cNvPr>
              <p:cNvGrpSpPr/>
              <p:nvPr/>
            </p:nvGrpSpPr>
            <p:grpSpPr>
              <a:xfrm>
                <a:off x="1631276" y="4060069"/>
                <a:ext cx="3425938" cy="968434"/>
                <a:chOff x="1632404" y="2647241"/>
                <a:chExt cx="3425938" cy="968434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75A1CEA-7C35-D8E0-021F-B3A33D4069D3}"/>
                    </a:ext>
                  </a:extLst>
                </p:cNvPr>
                <p:cNvSpPr txBox="1"/>
                <p:nvPr/>
              </p:nvSpPr>
              <p:spPr>
                <a:xfrm>
                  <a:off x="2249555" y="2647241"/>
                  <a:ext cx="2191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목표 및 구현 기능 변경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40CBDD1-84BA-F800-250B-D8FCEF4AD869}"/>
                    </a:ext>
                  </a:extLst>
                </p:cNvPr>
                <p:cNvSpPr txBox="1"/>
                <p:nvPr/>
              </p:nvSpPr>
              <p:spPr>
                <a:xfrm>
                  <a:off x="1632404" y="3061677"/>
                  <a:ext cx="342593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여러 가지 변수나 요인들로 인해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부득이하게 목표나 구현 기능 자체가 변경됨</a:t>
                  </a:r>
                </a:p>
              </p:txBody>
            </p: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D0A7D3E-2A32-F637-5DE7-5A9B38824778}"/>
                </a:ext>
              </a:extLst>
            </p:cNvPr>
            <p:cNvGrpSpPr/>
            <p:nvPr/>
          </p:nvGrpSpPr>
          <p:grpSpPr>
            <a:xfrm>
              <a:off x="2399462" y="1717681"/>
              <a:ext cx="1883850" cy="375972"/>
              <a:chOff x="2399462" y="1717681"/>
              <a:chExt cx="1883850" cy="375972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AE0C5A6-78DD-4A90-2A1A-D8D1D9FA58DC}"/>
                  </a:ext>
                </a:extLst>
              </p:cNvPr>
              <p:cNvSpPr txBox="1"/>
              <p:nvPr/>
            </p:nvSpPr>
            <p:spPr>
              <a:xfrm>
                <a:off x="2399463" y="1717681"/>
                <a:ext cx="1883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solidFill>
                      <a:schemeClr val="tx2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발생 가능한 리스크</a:t>
                </a:r>
              </a:p>
            </p:txBody>
          </p:sp>
          <p:cxnSp>
            <p:nvCxnSpPr>
              <p:cNvPr id="81" name="직선 연결선[R] 80">
                <a:extLst>
                  <a:ext uri="{FF2B5EF4-FFF2-40B4-BE49-F238E27FC236}">
                    <a16:creationId xmlns:a16="http://schemas.microsoft.com/office/drawing/2014/main" id="{238967F8-9060-83A8-45E3-FFE54EA13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9462" y="2093653"/>
                <a:ext cx="188384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00AB0C8-E6FB-8859-CBCD-950A5FD5C773}"/>
              </a:ext>
            </a:extLst>
          </p:cNvPr>
          <p:cNvGrpSpPr/>
          <p:nvPr/>
        </p:nvGrpSpPr>
        <p:grpSpPr>
          <a:xfrm>
            <a:off x="6804832" y="1717681"/>
            <a:ext cx="4091559" cy="3480314"/>
            <a:chOff x="6804832" y="1717681"/>
            <a:chExt cx="4091559" cy="3480314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EBEA39E-D01F-FF3C-5CA6-E7EBC8DB409E}"/>
                </a:ext>
              </a:extLst>
            </p:cNvPr>
            <p:cNvGrpSpPr/>
            <p:nvPr/>
          </p:nvGrpSpPr>
          <p:grpSpPr>
            <a:xfrm>
              <a:off x="6804836" y="2566431"/>
              <a:ext cx="4091555" cy="1318570"/>
              <a:chOff x="6668429" y="2565162"/>
              <a:chExt cx="4091555" cy="1318570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BA01333-7F21-BF17-BB8E-D13E45EC9E90}"/>
                  </a:ext>
                </a:extLst>
              </p:cNvPr>
              <p:cNvSpPr/>
              <p:nvPr/>
            </p:nvSpPr>
            <p:spPr>
              <a:xfrm>
                <a:off x="6668429" y="2565162"/>
                <a:ext cx="4091555" cy="131857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FE32CE7A-B0C6-D73B-7547-1AA0C38D8B9B}"/>
                  </a:ext>
                </a:extLst>
              </p:cNvPr>
              <p:cNvGrpSpPr/>
              <p:nvPr/>
            </p:nvGrpSpPr>
            <p:grpSpPr>
              <a:xfrm>
                <a:off x="6834533" y="2744343"/>
                <a:ext cx="3759362" cy="968434"/>
                <a:chOff x="1465697" y="2647241"/>
                <a:chExt cx="3759362" cy="968434"/>
              </a:xfrm>
            </p:grpSpPr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A7296FC-0083-DA5A-E0F5-DBA792B13D3D}"/>
                    </a:ext>
                  </a:extLst>
                </p:cNvPr>
                <p:cNvSpPr txBox="1"/>
                <p:nvPr/>
              </p:nvSpPr>
              <p:spPr>
                <a:xfrm>
                  <a:off x="2105289" y="2647241"/>
                  <a:ext cx="24801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기획서의 세분화와 구체화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D77E36A-A966-E552-97D1-E8C5FECEA1AE}"/>
                    </a:ext>
                  </a:extLst>
                </p:cNvPr>
                <p:cNvSpPr txBox="1"/>
                <p:nvPr/>
              </p:nvSpPr>
              <p:spPr>
                <a:xfrm>
                  <a:off x="1465697" y="3061677"/>
                  <a:ext cx="375936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목적과 기능에 따라 기획서를 세부적으로 나누고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내용을 도식화해 구체적으로 작성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2FC45CD-4745-B911-5168-BF90E16045BE}"/>
                </a:ext>
              </a:extLst>
            </p:cNvPr>
            <p:cNvGrpSpPr/>
            <p:nvPr/>
          </p:nvGrpSpPr>
          <p:grpSpPr>
            <a:xfrm>
              <a:off x="6804832" y="3879425"/>
              <a:ext cx="4091555" cy="1318570"/>
              <a:chOff x="6680136" y="3888092"/>
              <a:chExt cx="4091555" cy="1318570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6509AE27-41AB-C1BD-417E-AB9E889A5958}"/>
                  </a:ext>
                </a:extLst>
              </p:cNvPr>
              <p:cNvSpPr/>
              <p:nvPr/>
            </p:nvSpPr>
            <p:spPr>
              <a:xfrm>
                <a:off x="6680136" y="3888092"/>
                <a:ext cx="4091555" cy="131857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4F921473-4EAC-3D3E-1A3B-499A4D4F3810}"/>
                  </a:ext>
                </a:extLst>
              </p:cNvPr>
              <p:cNvGrpSpPr/>
              <p:nvPr/>
            </p:nvGrpSpPr>
            <p:grpSpPr>
              <a:xfrm>
                <a:off x="6738838" y="4068736"/>
                <a:ext cx="3974165" cy="968434"/>
                <a:chOff x="1358300" y="2647241"/>
                <a:chExt cx="3974165" cy="968434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EB37FC1C-D332-A683-8753-A97AFFF5BCD1}"/>
                    </a:ext>
                  </a:extLst>
                </p:cNvPr>
                <p:cNvSpPr txBox="1"/>
                <p:nvPr/>
              </p:nvSpPr>
              <p:spPr>
                <a:xfrm>
                  <a:off x="1852023" y="2647241"/>
                  <a:ext cx="29867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b="1" dirty="0">
                      <a:latin typeface="Pretendard SemiBold" panose="02000503000000020004" pitchFamily="2" charset="-127"/>
                      <a:ea typeface="Pretendard SemiBold" panose="02000503000000020004" pitchFamily="2" charset="-127"/>
                      <a:cs typeface="Pretendard SemiBold" panose="02000503000000020004" pitchFamily="2" charset="-127"/>
                    </a:rPr>
                    <a:t>새로운 목표 수립의 즉각적 실현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E9E3E98-F18E-1BA6-C9C0-DF0637AC651C}"/>
                    </a:ext>
                  </a:extLst>
                </p:cNvPr>
                <p:cNvSpPr txBox="1"/>
                <p:nvPr/>
              </p:nvSpPr>
              <p:spPr>
                <a:xfrm>
                  <a:off x="1358300" y="3061677"/>
                  <a:ext cx="39741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최대한 빠르게 목표를 수립하고 기능을 명확히 하며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  <a:p>
                  <a:pPr algn="ctr"/>
                  <a:r>
                    <a:rPr kumimoji="1" lang="ko-KR" altLang="en-US" sz="1500" dirty="0"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새로운 기획서를 작성해 해당 내용 문서화 진행</a:t>
                  </a:r>
                  <a:endParaRPr kumimoji="1" lang="en-US" altLang="ko-KR" sz="15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19DA1640-338E-FBDC-3C2B-1E25E2BA6E25}"/>
                </a:ext>
              </a:extLst>
            </p:cNvPr>
            <p:cNvGrpSpPr/>
            <p:nvPr/>
          </p:nvGrpSpPr>
          <p:grpSpPr>
            <a:xfrm>
              <a:off x="7980824" y="1717681"/>
              <a:ext cx="1739580" cy="375972"/>
              <a:chOff x="7980824" y="1717681"/>
              <a:chExt cx="1739580" cy="37597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560D47B-3C3F-61D2-09FC-724DAD13BD87}"/>
                  </a:ext>
                </a:extLst>
              </p:cNvPr>
              <p:cNvSpPr txBox="1"/>
              <p:nvPr/>
            </p:nvSpPr>
            <p:spPr>
              <a:xfrm>
                <a:off x="7980824" y="1717681"/>
                <a:ext cx="1739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solidFill>
                      <a:schemeClr val="tx2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예방 및 해결 방안</a:t>
                </a:r>
              </a:p>
            </p:txBody>
          </p:sp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5DD5FE4D-CFC9-AEDA-6BEF-D64B4CC564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0824" y="2093653"/>
                <a:ext cx="173958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4572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78A7C-75A9-BCE5-3DF3-69F659117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B09E-A73C-9136-13B4-872D32B0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1" y="207470"/>
            <a:ext cx="5288853" cy="685909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RISK &amp; CURRENT STATE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6FB40A-F434-AFCF-6EEB-A80BFE58F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4690" y="209598"/>
            <a:ext cx="4648199" cy="685909"/>
          </a:xfrm>
        </p:spPr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현재 진행 상황 보고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2DD8A-0FF1-0BCC-FDD9-ADA2F6481E90}"/>
              </a:ext>
            </a:extLst>
          </p:cNvPr>
          <p:cNvSpPr txBox="1"/>
          <p:nvPr/>
        </p:nvSpPr>
        <p:spPr>
          <a:xfrm>
            <a:off x="10917028" y="70871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 현황</a:t>
            </a:r>
            <a:endParaRPr kumimoji="1" lang="en-US" altLang="ko-KR" dirty="0">
              <a:solidFill>
                <a:schemeClr val="tx2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4441D18-4BAA-F142-585C-6DF46A7A03D5}"/>
              </a:ext>
            </a:extLst>
          </p:cNvPr>
          <p:cNvGrpSpPr/>
          <p:nvPr/>
        </p:nvGrpSpPr>
        <p:grpSpPr>
          <a:xfrm>
            <a:off x="751554" y="1793455"/>
            <a:ext cx="10683404" cy="4355832"/>
            <a:chOff x="489803" y="1562582"/>
            <a:chExt cx="10683404" cy="4355832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549F2ECA-79F4-AA36-E545-EDC4465A667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57914669"/>
                </p:ext>
              </p:extLst>
            </p:nvPr>
          </p:nvGraphicFramePr>
          <p:xfrm>
            <a:off x="2597873" y="1562582"/>
            <a:ext cx="6996253" cy="43558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64E06A36-8D1B-4A80-97D9-C6FA9D64734C}"/>
                </a:ext>
              </a:extLst>
            </p:cNvPr>
            <p:cNvSpPr/>
            <p:nvPr/>
          </p:nvSpPr>
          <p:spPr>
            <a:xfrm>
              <a:off x="8586078" y="1684117"/>
              <a:ext cx="2016096" cy="54401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진행 완료한 작업</a:t>
              </a:r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93CB2ADE-BFDA-2B2E-4E17-C592BF143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567" y="1956122"/>
              <a:ext cx="416689" cy="81754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612B347-FE99-B298-FBA1-E11363D638C0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8021256" y="1956122"/>
              <a:ext cx="564822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32618E-CE25-271E-26D3-BAA2634CFCB7}"/>
                </a:ext>
              </a:extLst>
            </p:cNvPr>
            <p:cNvSpPr txBox="1"/>
            <p:nvPr/>
          </p:nvSpPr>
          <p:spPr>
            <a:xfrm>
              <a:off x="8579868" y="2303053"/>
              <a:ext cx="2593339" cy="1437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0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기획서 작성 및 화면 </a:t>
              </a:r>
              <a:r>
                <a: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GUI </a:t>
              </a: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구성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80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게임 시작 화면 기능 구현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80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스테이지 시스템 기능 구현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80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스토리 시스템 기능 일부 구현</a:t>
              </a: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C92CFF0B-EA92-8489-D93C-1EDE04EFB20B}"/>
                </a:ext>
              </a:extLst>
            </p:cNvPr>
            <p:cNvSpPr/>
            <p:nvPr/>
          </p:nvSpPr>
          <p:spPr>
            <a:xfrm>
              <a:off x="489803" y="2477765"/>
              <a:ext cx="2016096" cy="54401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진행 예정인 작업</a:t>
              </a:r>
            </a:p>
          </p:txBody>
        </p: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F7125039-EF48-0D8E-8B2B-F0B582B3F4DC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505899" y="2749770"/>
              <a:ext cx="136004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662FF5E-992F-BCCB-DB18-974949846442}"/>
                </a:ext>
              </a:extLst>
            </p:cNvPr>
            <p:cNvCxnSpPr>
              <a:cxnSpLocks/>
            </p:cNvCxnSpPr>
            <p:nvPr/>
          </p:nvCxnSpPr>
          <p:spPr>
            <a:xfrm>
              <a:off x="3865944" y="2749770"/>
              <a:ext cx="486137" cy="272005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42CEDD1-D7E4-A4D6-1827-2A25692EB734}"/>
                </a:ext>
              </a:extLst>
            </p:cNvPr>
            <p:cNvSpPr/>
            <p:nvPr/>
          </p:nvSpPr>
          <p:spPr>
            <a:xfrm>
              <a:off x="1863524" y="3970116"/>
              <a:ext cx="1273215" cy="30440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F4645B-AA5E-69D3-B995-30403F88DBD5}"/>
                </a:ext>
              </a:extLst>
            </p:cNvPr>
            <p:cNvSpPr txBox="1"/>
            <p:nvPr/>
          </p:nvSpPr>
          <p:spPr>
            <a:xfrm>
              <a:off x="489803" y="3194900"/>
              <a:ext cx="3122330" cy="1091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0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 기능 구현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80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사운드 및 애니메이션 설정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180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테스트 진행 후 수정・보완 사항 체크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C0ED38-A7C7-D5AB-7961-6BA2F8386680}"/>
                </a:ext>
              </a:extLst>
            </p:cNvPr>
            <p:cNvSpPr txBox="1"/>
            <p:nvPr/>
          </p:nvSpPr>
          <p:spPr>
            <a:xfrm>
              <a:off x="1722672" y="4555001"/>
              <a:ext cx="15664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지속적인 업데이트</a:t>
              </a:r>
            </a:p>
          </p:txBody>
        </p: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23E6AB43-15CA-5400-DCAE-EF5DF32EF6B8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2505899" y="4274521"/>
              <a:ext cx="0" cy="280480"/>
            </a:xfrm>
            <a:prstGeom prst="line">
              <a:avLst/>
            </a:prstGeom>
            <a:ln w="127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862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BF3EAD-9CBE-5E98-5AB3-9D398E8EE00C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F3177-3FA3-7979-9388-C9E12F8374AA}"/>
              </a:ext>
            </a:extLst>
          </p:cNvPr>
          <p:cNvSpPr txBox="1"/>
          <p:nvPr/>
        </p:nvSpPr>
        <p:spPr>
          <a:xfrm>
            <a:off x="3066164" y="1536174"/>
            <a:ext cx="60596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0" b="1" dirty="0">
                <a:solidFill>
                  <a:schemeClr val="bg2"/>
                </a:solidFill>
                <a:latin typeface="Angsana New" panose="02020603050405020304" pitchFamily="18" charset="-34"/>
                <a:ea typeface="NanumMyeongjo" panose="02000300000000000000" pitchFamily="2" charset="-127"/>
                <a:cs typeface="Angsana New" panose="02020603050405020304" pitchFamily="18" charset="-34"/>
              </a:rPr>
              <a:t>ANY</a:t>
            </a:r>
          </a:p>
          <a:p>
            <a:pPr algn="ctr"/>
            <a:r>
              <a:rPr kumimoji="1" lang="en-US" altLang="ko-KR" sz="12000" b="1" dirty="0">
                <a:solidFill>
                  <a:schemeClr val="tx2"/>
                </a:solidFill>
                <a:latin typeface="Angsana New" panose="02020603050405020304" pitchFamily="18" charset="-34"/>
                <a:ea typeface="NanumMyeongjo" panose="02000300000000000000" pitchFamily="2" charset="-127"/>
                <a:cs typeface="Angsana New" panose="02020603050405020304" pitchFamily="18" charset="-34"/>
              </a:rPr>
              <a:t>QUESTION?</a:t>
            </a:r>
            <a:endParaRPr kumimoji="1" lang="ko-KR" altLang="en-US" sz="12000" b="1" dirty="0">
              <a:solidFill>
                <a:schemeClr val="tx2"/>
              </a:solidFill>
              <a:latin typeface="Angsana New" panose="02020603050405020304" pitchFamily="18" charset="-34"/>
              <a:ea typeface="NanumMyeongjo" panose="02000300000000000000" pitchFamily="2" charset="-127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6050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2B7BA0-FC6B-59A6-2AC7-3DC5BA7D1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A27C8-2D20-1CC1-7688-97A98D9DB643}"/>
              </a:ext>
            </a:extLst>
          </p:cNvPr>
          <p:cNvSpPr txBox="1"/>
          <p:nvPr/>
        </p:nvSpPr>
        <p:spPr>
          <a:xfrm>
            <a:off x="416860" y="389965"/>
            <a:ext cx="7165744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kumimoji="1" lang="en-US" altLang="ko-KR" sz="10000" b="1" dirty="0">
                <a:solidFill>
                  <a:schemeClr val="bg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THANK YOU</a:t>
            </a:r>
          </a:p>
          <a:p>
            <a:pPr>
              <a:lnSpc>
                <a:spcPct val="70000"/>
              </a:lnSpc>
            </a:pPr>
            <a:r>
              <a:rPr kumimoji="1" lang="en-US" altLang="ko-KR" sz="10000" b="1" dirty="0">
                <a:solidFill>
                  <a:schemeClr val="bg2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FOR LISTENING!</a:t>
            </a:r>
            <a:endParaRPr kumimoji="1" lang="ko-KR" altLang="en-US" sz="10000" b="1" dirty="0">
              <a:solidFill>
                <a:schemeClr val="bg2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1F42A-2DAD-CAB3-DDB7-3B11DFF4BDC3}"/>
              </a:ext>
            </a:extLst>
          </p:cNvPr>
          <p:cNvSpPr txBox="1"/>
          <p:nvPr/>
        </p:nvSpPr>
        <p:spPr>
          <a:xfrm>
            <a:off x="9460349" y="5752875"/>
            <a:ext cx="2508314" cy="1103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1500" b="1" dirty="0">
                <a:solidFill>
                  <a:schemeClr val="bg2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아이콘 출처</a:t>
            </a:r>
            <a:r>
              <a:rPr kumimoji="1" lang="ko-KR" altLang="en-US" sz="1500" dirty="0">
                <a:solidFill>
                  <a:schemeClr val="bg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sz="1500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>
              <a:lnSpc>
                <a:spcPct val="120000"/>
              </a:lnSpc>
            </a:pPr>
            <a:r>
              <a:rPr lang="en" altLang="ko-KR" sz="1300" dirty="0">
                <a:solidFill>
                  <a:schemeClr val="bg2"/>
                </a:solidFill>
                <a:latin typeface="Helvetica Neue" panose="02000503000000020004" pitchFamily="2" charset="0"/>
              </a:rPr>
              <a:t>m</a:t>
            </a:r>
            <a:r>
              <a:rPr lang="en" altLang="ko-KR" sz="1300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ade by Icons8</a:t>
            </a:r>
          </a:p>
          <a:p>
            <a:pPr algn="r">
              <a:lnSpc>
                <a:spcPct val="120000"/>
              </a:lnSpc>
            </a:pPr>
            <a:r>
              <a:rPr lang="en" altLang="ko-KR" sz="1300" dirty="0">
                <a:solidFill>
                  <a:schemeClr val="bg2"/>
                </a:solidFill>
                <a:effectLst/>
                <a:latin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altLang="ko-KR" sz="1300" dirty="0">
                <a:solidFill>
                  <a:schemeClr val="bg2"/>
                </a:solidFill>
                <a:effectLst/>
                <a:latin typeface="Helvetica Neue" panose="02000503000000020004" pitchFamily="2" charset="0"/>
              </a:rPr>
              <a:t> from </a:t>
            </a:r>
            <a:r>
              <a:rPr lang="en" altLang="ko-KR" sz="1300" dirty="0">
                <a:solidFill>
                  <a:schemeClr val="bg2"/>
                </a:solidFill>
                <a:effectLst/>
                <a:latin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endParaRPr lang="en" altLang="ko-KR" sz="1300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  <a:p>
            <a:pPr algn="r">
              <a:lnSpc>
                <a:spcPct val="120000"/>
              </a:lnSpc>
            </a:pPr>
            <a:endParaRPr kumimoji="1" lang="ko-KR" altLang="en-US" sz="1500" dirty="0">
              <a:solidFill>
                <a:schemeClr val="bg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88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B64C4-3C57-A0EA-A9DF-0AE34B74D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15E3E048-98C4-A471-3F8A-A4E41E954B8C}"/>
              </a:ext>
            </a:extLst>
          </p:cNvPr>
          <p:cNvSpPr>
            <a:spLocks noChangeAspect="1"/>
          </p:cNvSpPr>
          <p:nvPr/>
        </p:nvSpPr>
        <p:spPr>
          <a:xfrm>
            <a:off x="6096000" y="3809287"/>
            <a:ext cx="2520000" cy="252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811AD6-D890-CCF8-3DA5-1A03CB3A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ABOUT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177A0-F0D6-2577-9987-35C8E85F41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프로젝트 주제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4217A-F033-9B68-D0F2-A1E7C74DECC2}"/>
              </a:ext>
            </a:extLst>
          </p:cNvPr>
          <p:cNvSpPr txBox="1"/>
          <p:nvPr/>
        </p:nvSpPr>
        <p:spPr>
          <a:xfrm>
            <a:off x="11370678" y="70871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장르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68E4F1D-46CA-E82B-9588-5C88738F9CA0}"/>
              </a:ext>
            </a:extLst>
          </p:cNvPr>
          <p:cNvSpPr>
            <a:spLocks noChangeAspect="1"/>
          </p:cNvSpPr>
          <p:nvPr/>
        </p:nvSpPr>
        <p:spPr>
          <a:xfrm>
            <a:off x="6690678" y="1469287"/>
            <a:ext cx="4680000" cy="46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ECB54-FCA4-1225-3341-D61FBD979B20}"/>
              </a:ext>
            </a:extLst>
          </p:cNvPr>
          <p:cNvSpPr txBox="1"/>
          <p:nvPr/>
        </p:nvSpPr>
        <p:spPr>
          <a:xfrm>
            <a:off x="7918133" y="4988603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2D </a:t>
            </a:r>
            <a:r>
              <a:rPr kumimoji="1" lang="ko-KR" altLang="en-US" sz="20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턴제형 </a:t>
            </a:r>
            <a:r>
              <a:rPr kumimoji="1" lang="en-US" altLang="ko-KR" sz="20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RPG</a:t>
            </a:r>
            <a:r>
              <a:rPr kumimoji="1" lang="ko-KR" altLang="en-US" sz="20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게임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A7DC8B-94B4-66AB-8D03-E6F9A26D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93" y="2072695"/>
            <a:ext cx="2844927" cy="284492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F7F9C34-9504-13B2-2BCA-3B4D2408D32A}"/>
              </a:ext>
            </a:extLst>
          </p:cNvPr>
          <p:cNvSpPr>
            <a:spLocks noChangeAspect="1"/>
          </p:cNvSpPr>
          <p:nvPr/>
        </p:nvSpPr>
        <p:spPr>
          <a:xfrm>
            <a:off x="821322" y="1482337"/>
            <a:ext cx="1180715" cy="11807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0E1FE6-1930-3D61-9FD4-55EB3D488DEA}"/>
              </a:ext>
            </a:extLst>
          </p:cNvPr>
          <p:cNvSpPr>
            <a:spLocks noChangeAspect="1"/>
          </p:cNvSpPr>
          <p:nvPr/>
        </p:nvSpPr>
        <p:spPr>
          <a:xfrm>
            <a:off x="821320" y="3199979"/>
            <a:ext cx="1180715" cy="11807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7BD7D8F-D148-18EA-FFA6-72CAAEC23A4E}"/>
              </a:ext>
            </a:extLst>
          </p:cNvPr>
          <p:cNvSpPr>
            <a:spLocks noChangeAspect="1"/>
          </p:cNvSpPr>
          <p:nvPr/>
        </p:nvSpPr>
        <p:spPr>
          <a:xfrm>
            <a:off x="821321" y="4917622"/>
            <a:ext cx="1180715" cy="11807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448DC59-80B8-25A5-9947-4A5FEDF6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77" y="1712694"/>
            <a:ext cx="720000" cy="7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DAA109-50A5-C701-9A83-5AA0D7DA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41677" y="3520551"/>
            <a:ext cx="540000" cy="5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998229B-6505-2090-3573-7B5DFBD5E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77" y="5075979"/>
            <a:ext cx="864000" cy="864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3665B4-AB95-691A-B8F2-B8893C419F7E}"/>
              </a:ext>
            </a:extLst>
          </p:cNvPr>
          <p:cNvGrpSpPr/>
          <p:nvPr/>
        </p:nvGrpSpPr>
        <p:grpSpPr>
          <a:xfrm>
            <a:off x="2160392" y="3338146"/>
            <a:ext cx="2840842" cy="942281"/>
            <a:chOff x="2232392" y="3335885"/>
            <a:chExt cx="2840842" cy="9422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319923-230B-1534-F844-632644D3C982}"/>
                </a:ext>
              </a:extLst>
            </p:cNvPr>
            <p:cNvSpPr txBox="1"/>
            <p:nvPr/>
          </p:nvSpPr>
          <p:spPr>
            <a:xfrm>
              <a:off x="2232392" y="3335885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턴제형 게임</a:t>
              </a:r>
              <a:endPara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B17CA5-E5E4-3EBF-83E1-75B0DB069572}"/>
                </a:ext>
              </a:extLst>
            </p:cNvPr>
            <p:cNvSpPr txBox="1"/>
            <p:nvPr/>
          </p:nvSpPr>
          <p:spPr>
            <a:xfrm>
              <a:off x="2232392" y="3724168"/>
              <a:ext cx="284084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자신과 상대가 턴</a:t>
              </a: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(Turn)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을 순서대로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번갈아가면서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진행하는 게임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1686F60-A38F-28C2-8990-3A02E10962AB}"/>
              </a:ext>
            </a:extLst>
          </p:cNvPr>
          <p:cNvGrpSpPr/>
          <p:nvPr/>
        </p:nvGrpSpPr>
        <p:grpSpPr>
          <a:xfrm>
            <a:off x="2160392" y="5046314"/>
            <a:ext cx="3371436" cy="923330"/>
            <a:chOff x="2160392" y="5164661"/>
            <a:chExt cx="3371436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E36C0B-95D8-24AE-3A69-E17EF8CB44C7}"/>
                </a:ext>
              </a:extLst>
            </p:cNvPr>
            <p:cNvSpPr txBox="1"/>
            <p:nvPr/>
          </p:nvSpPr>
          <p:spPr>
            <a:xfrm>
              <a:off x="2160392" y="5164661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RPG</a:t>
              </a:r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게임</a:t>
              </a:r>
              <a:endPara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3980AC-A98E-C111-AD16-0F735BB958F8}"/>
                </a:ext>
              </a:extLst>
            </p:cNvPr>
            <p:cNvSpPr txBox="1"/>
            <p:nvPr/>
          </p:nvSpPr>
          <p:spPr>
            <a:xfrm>
              <a:off x="2160392" y="5533993"/>
              <a:ext cx="33714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Roll-Playing Game</a:t>
              </a: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자신의 캐릭터를 성장시키며 진행하는 게임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C90719-E520-7237-8BC7-2813517A91F7}"/>
              </a:ext>
            </a:extLst>
          </p:cNvPr>
          <p:cNvGrpSpPr/>
          <p:nvPr/>
        </p:nvGrpSpPr>
        <p:grpSpPr>
          <a:xfrm>
            <a:off x="2232392" y="1608848"/>
            <a:ext cx="2651688" cy="927692"/>
            <a:chOff x="2232392" y="1677347"/>
            <a:chExt cx="2651688" cy="9276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D75D4E-2252-7BF5-A246-F48A231B0BA2}"/>
                </a:ext>
              </a:extLst>
            </p:cNvPr>
            <p:cNvSpPr txBox="1"/>
            <p:nvPr/>
          </p:nvSpPr>
          <p:spPr>
            <a:xfrm>
              <a:off x="2232392" y="1677347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2D</a:t>
              </a:r>
              <a:r>
                <a:rPr kumimoji="1" lang="ko-KR" altLang="en-US" b="1" dirty="0"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게임</a:t>
              </a:r>
              <a:endParaRPr kumimoji="1"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6084CE-B359-98FC-7B66-A56CCEC5DB28}"/>
                </a:ext>
              </a:extLst>
            </p:cNvPr>
            <p:cNvSpPr txBox="1"/>
            <p:nvPr/>
          </p:nvSpPr>
          <p:spPr>
            <a:xfrm>
              <a:off x="2232392" y="2051041"/>
              <a:ext cx="265168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2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개의 좌표 </a:t>
              </a: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kumimoji="1" lang="en-US" altLang="ko-KR" sz="15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x,y</a:t>
              </a: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kumimoji="1" lang="ko-KR" altLang="en-US" sz="15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를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사용하여</a:t>
              </a:r>
              <a:endParaRPr kumimoji="1" lang="en-US" altLang="ko-KR" sz="15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화면을 </a:t>
              </a:r>
              <a:r>
                <a:rPr kumimoji="1" lang="en-US" altLang="ko-KR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2</a:t>
              </a:r>
              <a:r>
                <a:rPr kumimoji="1" lang="ko-KR" altLang="en-US" sz="15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차원으로 나타내는 게임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708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CA94E-CBE9-3A38-EB60-1D4652DC1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A9F19-78BA-4949-62BE-B3C1F52F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ABOUT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85667E-7971-0429-6FE8-BF52FEEEE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주제 선정 이유 및 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032CB-802A-61E8-6B15-3DF5B21CBE0F}"/>
              </a:ext>
            </a:extLst>
          </p:cNvPr>
          <p:cNvSpPr txBox="1"/>
          <p:nvPr/>
        </p:nvSpPr>
        <p:spPr>
          <a:xfrm>
            <a:off x="10463378" y="708713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이유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38D0A9-ED28-2D17-8C5E-5BCA94EA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2" y="1296364"/>
            <a:ext cx="4935985" cy="4971327"/>
          </a:xfrm>
          <a:prstGeom prst="rect">
            <a:avLst/>
          </a:prstGeom>
        </p:spPr>
      </p:pic>
      <p:sp>
        <p:nvSpPr>
          <p:cNvPr id="13" name="달 12">
            <a:extLst>
              <a:ext uri="{FF2B5EF4-FFF2-40B4-BE49-F238E27FC236}">
                <a16:creationId xmlns:a16="http://schemas.microsoft.com/office/drawing/2014/main" id="{E7790B3B-C11E-382D-3A1A-AEAF3105ACDD}"/>
              </a:ext>
            </a:extLst>
          </p:cNvPr>
          <p:cNvSpPr/>
          <p:nvPr/>
        </p:nvSpPr>
        <p:spPr>
          <a:xfrm rot="10117830">
            <a:off x="6210291" y="2312010"/>
            <a:ext cx="856527" cy="1261640"/>
          </a:xfrm>
          <a:prstGeom prst="moon">
            <a:avLst>
              <a:gd name="adj" fmla="val 6071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842464-6925-904A-F583-4D54A1F7F480}"/>
              </a:ext>
            </a:extLst>
          </p:cNvPr>
          <p:cNvSpPr/>
          <p:nvPr/>
        </p:nvSpPr>
        <p:spPr>
          <a:xfrm>
            <a:off x="5856790" y="2041729"/>
            <a:ext cx="2639028" cy="1310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2AE48C0-677E-9838-AABA-97D0EBFC6D6A}"/>
              </a:ext>
            </a:extLst>
          </p:cNvPr>
          <p:cNvSpPr/>
          <p:nvPr/>
        </p:nvSpPr>
        <p:spPr>
          <a:xfrm>
            <a:off x="6096000" y="2041729"/>
            <a:ext cx="3835078" cy="13102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8538A-51BF-7D08-083C-29E5373585CA}"/>
              </a:ext>
            </a:extLst>
          </p:cNvPr>
          <p:cNvSpPr txBox="1"/>
          <p:nvPr/>
        </p:nvSpPr>
        <p:spPr>
          <a:xfrm>
            <a:off x="6483676" y="2290962"/>
            <a:ext cx="30597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조금 더 </a:t>
            </a:r>
            <a:r>
              <a:rPr kumimoji="1" lang="ko-KR" altLang="en-US" sz="23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몰입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할 수 있는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kumimoji="1" lang="ko-KR" altLang="en-US" sz="23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스토리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없을까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sp>
        <p:nvSpPr>
          <p:cNvPr id="17" name="달 16">
            <a:extLst>
              <a:ext uri="{FF2B5EF4-FFF2-40B4-BE49-F238E27FC236}">
                <a16:creationId xmlns:a16="http://schemas.microsoft.com/office/drawing/2014/main" id="{38DC16D5-601D-2BDB-9047-16606C7ED025}"/>
              </a:ext>
            </a:extLst>
          </p:cNvPr>
          <p:cNvSpPr/>
          <p:nvPr/>
        </p:nvSpPr>
        <p:spPr>
          <a:xfrm rot="11482170" flipH="1">
            <a:off x="10391585" y="4260685"/>
            <a:ext cx="856527" cy="1261640"/>
          </a:xfrm>
          <a:prstGeom prst="moon">
            <a:avLst>
              <a:gd name="adj" fmla="val 6071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5D7DBE-8E94-B4D8-0FD3-C9433BC57063}"/>
              </a:ext>
            </a:extLst>
          </p:cNvPr>
          <p:cNvSpPr/>
          <p:nvPr/>
        </p:nvSpPr>
        <p:spPr>
          <a:xfrm>
            <a:off x="9500334" y="3939405"/>
            <a:ext cx="2639028" cy="1310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1247E1F-B592-BE92-DCF0-11895B1A3BAC}"/>
              </a:ext>
            </a:extLst>
          </p:cNvPr>
          <p:cNvSpPr/>
          <p:nvPr/>
        </p:nvSpPr>
        <p:spPr>
          <a:xfrm flipH="1">
            <a:off x="7711250" y="3939405"/>
            <a:ext cx="3835078" cy="13102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9861D-F219-B688-321B-D85E841D2063}"/>
              </a:ext>
            </a:extLst>
          </p:cNvPr>
          <p:cNvSpPr txBox="1"/>
          <p:nvPr/>
        </p:nvSpPr>
        <p:spPr>
          <a:xfrm>
            <a:off x="7974957" y="4188638"/>
            <a:ext cx="33891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단조로운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안에서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 열심히 </a:t>
            </a:r>
            <a:r>
              <a:rPr kumimoji="1" lang="ko-KR" altLang="en-US" sz="23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전략</a:t>
            </a: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짜고 싶어</a:t>
            </a:r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86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CEB71-0D25-B8BA-8947-4DB392E97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D5ED0-CCEB-D1AB-6A8D-9F32E616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ABOUT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CEFADD-DDC6-0180-2AC5-5A78E9D73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주제 선정 이유 및 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F60EF-CF2B-6BDB-15E1-633E16183AE0}"/>
              </a:ext>
            </a:extLst>
          </p:cNvPr>
          <p:cNvSpPr txBox="1"/>
          <p:nvPr/>
        </p:nvSpPr>
        <p:spPr>
          <a:xfrm>
            <a:off x="10463378" y="708713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주제 선정 이유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440EC58-DC02-2D59-DA45-7D9D60EC13A2}"/>
              </a:ext>
            </a:extLst>
          </p:cNvPr>
          <p:cNvSpPr/>
          <p:nvPr/>
        </p:nvSpPr>
        <p:spPr>
          <a:xfrm>
            <a:off x="1424792" y="1579288"/>
            <a:ext cx="3298784" cy="62503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지금까지의 게임들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2DABFE3-0332-B87B-CDEC-E87824B8D62F}"/>
              </a:ext>
            </a:extLst>
          </p:cNvPr>
          <p:cNvSpPr/>
          <p:nvPr/>
        </p:nvSpPr>
        <p:spPr>
          <a:xfrm>
            <a:off x="7468423" y="1579288"/>
            <a:ext cx="3298784" cy="62503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 프로젝트의 개선안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AE98B9F-FAD6-89A1-8A32-8743843AD18F}"/>
              </a:ext>
            </a:extLst>
          </p:cNvPr>
          <p:cNvCxnSpPr>
            <a:cxnSpLocks/>
          </p:cNvCxnSpPr>
          <p:nvPr/>
        </p:nvCxnSpPr>
        <p:spPr>
          <a:xfrm>
            <a:off x="6095999" y="1579288"/>
            <a:ext cx="0" cy="23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57A1E14C-5860-8370-FB82-35C19A464DE0}"/>
              </a:ext>
            </a:extLst>
          </p:cNvPr>
          <p:cNvCxnSpPr>
            <a:cxnSpLocks/>
          </p:cNvCxnSpPr>
          <p:nvPr/>
        </p:nvCxnSpPr>
        <p:spPr>
          <a:xfrm>
            <a:off x="6095999" y="4099288"/>
            <a:ext cx="0" cy="23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674B6A7-3F7B-9962-0D3B-5E615BDE4058}"/>
              </a:ext>
            </a:extLst>
          </p:cNvPr>
          <p:cNvSpPr/>
          <p:nvPr/>
        </p:nvSpPr>
        <p:spPr>
          <a:xfrm>
            <a:off x="5915999" y="3829288"/>
            <a:ext cx="360000" cy="36000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49B133-812A-4758-BF79-7223832A2654}"/>
              </a:ext>
            </a:extLst>
          </p:cNvPr>
          <p:cNvSpPr txBox="1"/>
          <p:nvPr/>
        </p:nvSpPr>
        <p:spPr>
          <a:xfrm>
            <a:off x="1872266" y="4024075"/>
            <a:ext cx="2496196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단조롭고 지루한 전투 방식으로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전략을 짜는 것에 한계가 있음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BAB5AE-4A14-9E09-99F3-9D6D8940F3DE}"/>
              </a:ext>
            </a:extLst>
          </p:cNvPr>
          <p:cNvSpPr txBox="1"/>
          <p:nvPr/>
        </p:nvSpPr>
        <p:spPr>
          <a:xfrm>
            <a:off x="1779901" y="2749288"/>
            <a:ext cx="2496196" cy="900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전투방식과는 거리가 먼 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턴제형 특유의 전투방식 때문에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납득되지 않는 스토리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4E5851-5C37-C19B-4F54-E3FC26D22536}"/>
              </a:ext>
            </a:extLst>
          </p:cNvPr>
          <p:cNvSpPr txBox="1"/>
          <p:nvPr/>
        </p:nvSpPr>
        <p:spPr>
          <a:xfrm>
            <a:off x="1872271" y="5021864"/>
            <a:ext cx="2496196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정형화된 구성의 아군 진영으로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전략의 고착화 발생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3D21731-DC4B-44A8-97AB-1FDDC6A46BBC}"/>
              </a:ext>
            </a:extLst>
          </p:cNvPr>
          <p:cNvGrpSpPr/>
          <p:nvPr/>
        </p:nvGrpSpPr>
        <p:grpSpPr>
          <a:xfrm>
            <a:off x="7448728" y="2749288"/>
            <a:ext cx="3208925" cy="2896337"/>
            <a:chOff x="1411522" y="2578349"/>
            <a:chExt cx="3208925" cy="28963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C687A3-9628-364B-E378-32E1AE0E5957}"/>
                </a:ext>
              </a:extLst>
            </p:cNvPr>
            <p:cNvSpPr txBox="1"/>
            <p:nvPr/>
          </p:nvSpPr>
          <p:spPr>
            <a:xfrm>
              <a:off x="1527933" y="3853136"/>
              <a:ext cx="3092514" cy="623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풍부한 전략을 짤 수 있도록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상대 진영의 능동적 공격 알고리즘 구축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78F6A9-E52C-4C83-9FB6-6DAE34E58FD5}"/>
                </a:ext>
              </a:extLst>
            </p:cNvPr>
            <p:cNvSpPr txBox="1"/>
            <p:nvPr/>
          </p:nvSpPr>
          <p:spPr>
            <a:xfrm>
              <a:off x="1411522" y="2578349"/>
              <a:ext cx="3140603" cy="900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오히려 실제 전투 방식과 다른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턴제형 전투방식의 장점을 살려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이를 납득시킬 수 있는 스토리 진행 구성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3BEAFC-67F6-389D-E3A9-3E0B5275BEC9}"/>
                </a:ext>
              </a:extLst>
            </p:cNvPr>
            <p:cNvSpPr txBox="1"/>
            <p:nvPr/>
          </p:nvSpPr>
          <p:spPr>
            <a:xfrm>
              <a:off x="1694649" y="4850925"/>
              <a:ext cx="2759089" cy="623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아군이 턴에 따라 변화할 수 있도록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변경 가능한 기능 탑재</a:t>
              </a:r>
            </a:p>
          </p:txBody>
        </p:sp>
      </p:grp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21D7303-5A79-7941-8C78-A1FBEC43983B}"/>
              </a:ext>
            </a:extLst>
          </p:cNvPr>
          <p:cNvCxnSpPr>
            <a:cxnSpLocks/>
          </p:cNvCxnSpPr>
          <p:nvPr/>
        </p:nvCxnSpPr>
        <p:spPr>
          <a:xfrm>
            <a:off x="1786794" y="3799619"/>
            <a:ext cx="2496196" cy="0"/>
          </a:xfrm>
          <a:prstGeom prst="line">
            <a:avLst/>
          </a:prstGeom>
          <a:ln w="127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8C723AA6-A5DF-61CA-E0FD-2F3E35118777}"/>
              </a:ext>
            </a:extLst>
          </p:cNvPr>
          <p:cNvCxnSpPr>
            <a:cxnSpLocks/>
          </p:cNvCxnSpPr>
          <p:nvPr/>
        </p:nvCxnSpPr>
        <p:spPr>
          <a:xfrm>
            <a:off x="1786794" y="4806617"/>
            <a:ext cx="2496196" cy="0"/>
          </a:xfrm>
          <a:prstGeom prst="line">
            <a:avLst/>
          </a:prstGeom>
          <a:ln w="1270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ED0FB60B-6CA8-00F8-994B-0115340759E6}"/>
              </a:ext>
            </a:extLst>
          </p:cNvPr>
          <p:cNvCxnSpPr>
            <a:cxnSpLocks/>
          </p:cNvCxnSpPr>
          <p:nvPr/>
        </p:nvCxnSpPr>
        <p:spPr>
          <a:xfrm>
            <a:off x="7863165" y="3799619"/>
            <a:ext cx="2496196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FE23C85-D53D-9CEA-356C-6929C24A5E72}"/>
              </a:ext>
            </a:extLst>
          </p:cNvPr>
          <p:cNvCxnSpPr>
            <a:cxnSpLocks/>
          </p:cNvCxnSpPr>
          <p:nvPr/>
        </p:nvCxnSpPr>
        <p:spPr>
          <a:xfrm>
            <a:off x="7863165" y="4806617"/>
            <a:ext cx="2496196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783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815E1-0710-82CF-150A-F305A6C4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8535D-1DBD-F3B1-6EAC-76A544C2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ABOUT OUR PROJECT</a:t>
            </a:r>
            <a:endParaRPr kumimoji="1"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DAB205-AB98-2669-B5CA-046E82725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주제 선정 이유 및 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B7E0D-7BD5-6AA3-F2B6-909C245E3226}"/>
              </a:ext>
            </a:extLst>
          </p:cNvPr>
          <p:cNvSpPr txBox="1"/>
          <p:nvPr/>
        </p:nvSpPr>
        <p:spPr>
          <a:xfrm>
            <a:off x="10519483" y="708713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tx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118258-1814-FE91-7CB1-D0D1F284D3A0}"/>
              </a:ext>
            </a:extLst>
          </p:cNvPr>
          <p:cNvSpPr/>
          <p:nvPr/>
        </p:nvSpPr>
        <p:spPr>
          <a:xfrm>
            <a:off x="914400" y="1574157"/>
            <a:ext cx="4710896" cy="5283843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27000" dist="38100" dir="189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E63AEE-4AAC-FAB7-9C77-2290324C77EB}"/>
              </a:ext>
            </a:extLst>
          </p:cNvPr>
          <p:cNvSpPr/>
          <p:nvPr/>
        </p:nvSpPr>
        <p:spPr>
          <a:xfrm>
            <a:off x="3816627" y="2287886"/>
            <a:ext cx="7460973" cy="385638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5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C6654-FF6E-85E7-40AC-0CE754BA5141}"/>
              </a:ext>
            </a:extLst>
          </p:cNvPr>
          <p:cNvSpPr txBox="1"/>
          <p:nvPr/>
        </p:nvSpPr>
        <p:spPr>
          <a:xfrm>
            <a:off x="1238795" y="1948069"/>
            <a:ext cx="17844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3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궁극적인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BD09A-D337-B858-B88B-A56F3665F12B}"/>
              </a:ext>
            </a:extLst>
          </p:cNvPr>
          <p:cNvSpPr txBox="1"/>
          <p:nvPr/>
        </p:nvSpPr>
        <p:spPr>
          <a:xfrm>
            <a:off x="1238795" y="2770037"/>
            <a:ext cx="2287806" cy="1062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어려운 상황을 만들어</a:t>
            </a:r>
            <a:endParaRPr kumimoji="1"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게임을 클리어했을 때</a:t>
            </a:r>
            <a:endParaRPr kumimoji="1" lang="en-US" altLang="ko-KR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플레이어의 성취감 실현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A6DD47-75E7-9F39-F2E6-48DB0487391D}"/>
              </a:ext>
            </a:extLst>
          </p:cNvPr>
          <p:cNvGrpSpPr/>
          <p:nvPr/>
        </p:nvGrpSpPr>
        <p:grpSpPr>
          <a:xfrm>
            <a:off x="4199695" y="2776683"/>
            <a:ext cx="6769540" cy="1665158"/>
            <a:chOff x="4199695" y="2776683"/>
            <a:chExt cx="6769540" cy="166515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1C3F73D-8871-2F1A-A337-9551A9592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9695" y="2776683"/>
              <a:ext cx="432000" cy="432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77A760-0B74-B3B9-C245-BAA868198AB3}"/>
                </a:ext>
              </a:extLst>
            </p:cNvPr>
            <p:cNvSpPr txBox="1"/>
            <p:nvPr/>
          </p:nvSpPr>
          <p:spPr>
            <a:xfrm>
              <a:off x="4679952" y="2808017"/>
              <a:ext cx="2154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능동적인 전투 </a:t>
              </a:r>
              <a:r>
                <a:rPr kumimoji="1" lang="en-US" altLang="ko-KR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AI</a:t>
              </a:r>
              <a:r>
                <a:rPr kumimoji="1" lang="ko-KR" altLang="en-US" dirty="0">
                  <a:solidFill>
                    <a:schemeClr val="tx2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EBD7E4-9C2A-9922-F177-13B2443BE7C4}"/>
                </a:ext>
              </a:extLst>
            </p:cNvPr>
            <p:cNvSpPr txBox="1"/>
            <p:nvPr/>
          </p:nvSpPr>
          <p:spPr>
            <a:xfrm>
              <a:off x="4635450" y="3208683"/>
              <a:ext cx="6333785" cy="1233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전투 시스템을 구축하면서 플레이어가 컴퓨터를 상대로 여러 전략을 펼칠 수 있도록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그에 맞는 능동적인 전투 </a:t>
              </a:r>
              <a:r>
                <a:rPr kumimoji="1" lang="en-US" altLang="ko-KR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AI</a:t>
              </a: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시스템을 구현하는 것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고려할 수 있는 최대 개수의 가능성을 고려하도록 설계하여 플레이어에게 실패감과</a:t>
              </a:r>
              <a:endPara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5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좌절감을 맛보게 하는 장치</a:t>
              </a: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D25BF793-10A1-88C0-BAE7-1467310785A2}"/>
              </a:ext>
            </a:extLst>
          </p:cNvPr>
          <p:cNvSpPr>
            <a:spLocks noChangeAspect="1"/>
          </p:cNvSpPr>
          <p:nvPr/>
        </p:nvSpPr>
        <p:spPr>
          <a:xfrm>
            <a:off x="4162343" y="4717129"/>
            <a:ext cx="432000" cy="432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2A035-4F55-7DB7-6016-FF01979730A0}"/>
              </a:ext>
            </a:extLst>
          </p:cNvPr>
          <p:cNvSpPr txBox="1"/>
          <p:nvPr/>
        </p:nvSpPr>
        <p:spPr>
          <a:xfrm>
            <a:off x="4642600" y="4748463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정형화된 프로세스 구현 경험 비축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21C70B-F44E-013E-3851-8D5E8FB04122}"/>
              </a:ext>
            </a:extLst>
          </p:cNvPr>
          <p:cNvSpPr txBox="1"/>
          <p:nvPr/>
        </p:nvSpPr>
        <p:spPr>
          <a:xfrm>
            <a:off x="4642600" y="5149129"/>
            <a:ext cx="6434775" cy="623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턴제형 게임에 대한 이해와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전투 </a:t>
            </a:r>
            <a:r>
              <a:rPr kumimoji="1"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알고리즘 방식을 이해하고 구현하는 역할을 하며</a:t>
            </a:r>
            <a:endParaRPr kumimoji="1"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전체적인 게임 프로젝트의 협업 구조와 원활한 수행을 위한 능력을 기를 수 있음</a:t>
            </a:r>
          </a:p>
        </p:txBody>
      </p:sp>
    </p:spTree>
    <p:extLst>
      <p:ext uri="{BB962C8B-B14F-4D97-AF65-F5344CB8AC3E}">
        <p14:creationId xmlns:p14="http://schemas.microsoft.com/office/powerpoint/2010/main" val="66897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스텔 어텀">
      <a:dk1>
        <a:srgbClr val="000000"/>
      </a:dk1>
      <a:lt1>
        <a:srgbClr val="FFFFFF"/>
      </a:lt1>
      <a:dk2>
        <a:srgbClr val="013C59"/>
      </a:dk2>
      <a:lt2>
        <a:srgbClr val="FCF3E3"/>
      </a:lt2>
      <a:accent1>
        <a:srgbClr val="C3BFD8"/>
      </a:accent1>
      <a:accent2>
        <a:srgbClr val="708C69"/>
      </a:accent2>
      <a:accent3>
        <a:srgbClr val="F3A258"/>
      </a:accent3>
      <a:accent4>
        <a:srgbClr val="895159"/>
      </a:accent4>
      <a:accent5>
        <a:srgbClr val="8195A1"/>
      </a:accent5>
      <a:accent6>
        <a:srgbClr val="E1C7AD"/>
      </a:accent6>
      <a:hlink>
        <a:srgbClr val="A35138"/>
      </a:hlink>
      <a:folHlink>
        <a:srgbClr val="C9C1B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3258</Words>
  <Application>Microsoft Macintosh PowerPoint</Application>
  <PresentationFormat>와이드스크린</PresentationFormat>
  <Paragraphs>1049</Paragraphs>
  <Slides>55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Pretendard Medium</vt:lpstr>
      <vt:lpstr>Shrikhand</vt:lpstr>
      <vt:lpstr>맑은 고딕</vt:lpstr>
      <vt:lpstr>Pretendard Light</vt:lpstr>
      <vt:lpstr>Pretendard</vt:lpstr>
      <vt:lpstr>Arial</vt:lpstr>
      <vt:lpstr>Helvetica Neue</vt:lpstr>
      <vt:lpstr>Pretendard SemiBold</vt:lpstr>
      <vt:lpstr>Angsana New</vt:lpstr>
      <vt:lpstr>Office 테마</vt:lpstr>
      <vt:lpstr>Project; SUMMONER</vt:lpstr>
      <vt:lpstr>TABLE OF CONTENTS</vt:lpstr>
      <vt:lpstr>ABOUT PROJECT</vt:lpstr>
      <vt:lpstr>ABOUT OUR PROJECT</vt:lpstr>
      <vt:lpstr>ABOUT OUR PROJECT</vt:lpstr>
      <vt:lpstr>ABOUT OUR PROJECT</vt:lpstr>
      <vt:lpstr>ABOUT OUR PROJECT</vt:lpstr>
      <vt:lpstr>ABOUT OUR PROJECT</vt:lpstr>
      <vt:lpstr>ABOUT OUR PROJECT</vt:lpstr>
      <vt:lpstr>GAME ‘SUMMONER’</vt:lpstr>
      <vt:lpstr>GAME ‘SUMMONER’</vt:lpstr>
      <vt:lpstr>GAME ‘SUMMONER’</vt:lpstr>
      <vt:lpstr>GAME ‘SUMMONER’</vt:lpstr>
      <vt:lpstr>GAME ‘SUMMONER’</vt:lpstr>
      <vt:lpstr>GAME ‘SUMMONER’</vt:lpstr>
      <vt:lpstr>GAME ‘SUMMONER’</vt:lpstr>
      <vt:lpstr>GAME ‘SUMMONER’</vt:lpstr>
      <vt:lpstr>GAME ‘SUMMONER’</vt:lpstr>
      <vt:lpstr>GAME ‘SUMMONER’</vt:lpstr>
      <vt:lpstr>GAME ‘SUMMONER’</vt:lpstr>
      <vt:lpstr>GAME ‘SUMMONER’</vt:lpstr>
      <vt:lpstr>GAME ‘SUMMONER’</vt:lpstr>
      <vt:lpstr>GAME ‘SUMMONER’</vt:lpstr>
      <vt:lpstr>WAY TO DO </vt:lpstr>
      <vt:lpstr>WAY TO DO OUR PROJECT</vt:lpstr>
      <vt:lpstr>WAY TO DO OUR PROJECT</vt:lpstr>
      <vt:lpstr>WAY TO DO OUR PROJECT</vt:lpstr>
      <vt:lpstr>WAY TO DO OUR PROJECT</vt:lpstr>
      <vt:lpstr>WAY TO DO OUR PROJECT</vt:lpstr>
      <vt:lpstr>WAY TO DO OUR PROJECT</vt:lpstr>
      <vt:lpstr>WAY TO DO OUR PROJECT</vt:lpstr>
      <vt:lpstr>WAY TO DO OUR PROJECT</vt:lpstr>
      <vt:lpstr>WAY TO DO OUR PROJECT</vt:lpstr>
      <vt:lpstr>WAY TO DO OUR PROJECT</vt:lpstr>
      <vt:lpstr>WAY TO DO OUR PROJECT</vt:lpstr>
      <vt:lpstr>WAY TO DO OUR PROJECT</vt:lpstr>
      <vt:lpstr>WAY TO DO OUR PROJECT</vt:lpstr>
      <vt:lpstr>WAY TO DO OUR PROJECT</vt:lpstr>
      <vt:lpstr>PART &amp; </vt:lpstr>
      <vt:lpstr>PART &amp; TEAM MEMBER</vt:lpstr>
      <vt:lpstr>PART &amp; TEAM MEMBER</vt:lpstr>
      <vt:lpstr>PART &amp; TEAM MEMBER</vt:lpstr>
      <vt:lpstr>PART &amp; TEAM MEMBER</vt:lpstr>
      <vt:lpstr>SCHEDULE</vt:lpstr>
      <vt:lpstr>SCHEDULE</vt:lpstr>
      <vt:lpstr>SCHEDULE</vt:lpstr>
      <vt:lpstr>SCHEDULE</vt:lpstr>
      <vt:lpstr>SCHEDULE</vt:lpstr>
      <vt:lpstr>SCHEDULE</vt:lpstr>
      <vt:lpstr>RISK &amp; </vt:lpstr>
      <vt:lpstr>RISK &amp; CURRENT STATE</vt:lpstr>
      <vt:lpstr>RISK &amp; CURRENT STATE</vt:lpstr>
      <vt:lpstr>RISK &amp; CURRENT STATE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김민선</dc:creator>
  <cp:lastModifiedBy>김민선</cp:lastModifiedBy>
  <cp:revision>31</cp:revision>
  <dcterms:created xsi:type="dcterms:W3CDTF">2024-09-28T08:45:25Z</dcterms:created>
  <dcterms:modified xsi:type="dcterms:W3CDTF">2024-10-06T13:08:40Z</dcterms:modified>
</cp:coreProperties>
</file>